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710" r:id="rId5"/>
  </p:sldMasterIdLst>
  <p:notesMasterIdLst>
    <p:notesMasterId r:id="rId14"/>
  </p:notesMasterIdLst>
  <p:handoutMasterIdLst>
    <p:handoutMasterId r:id="rId15"/>
  </p:handoutMasterIdLst>
  <p:sldIdLst>
    <p:sldId id="335" r:id="rId6"/>
    <p:sldId id="562" r:id="rId7"/>
    <p:sldId id="581" r:id="rId8"/>
    <p:sldId id="582" r:id="rId9"/>
    <p:sldId id="563" r:id="rId10"/>
    <p:sldId id="452" r:id="rId11"/>
    <p:sldId id="579" r:id="rId12"/>
    <p:sldId id="580"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D7E0FC59-56D0-E944-DBCE-D81227EB1767}" name="Skuthälla Tanja" initials="ST" userId="S::tanja.skuthalla@ovph.fi::178ba649-bdec-4ba0-b6b5-65d2f655b5ca" providerId="AD"/>
  <p188:author id="{AFEABAD6-F391-E6D4-FFFD-D08E33702AA1}" name="Sundman Lisa" initials="SL" userId="S::lisa.sundman@ovph.fi::fec9133f-7357-46c1-9cd4-7e86e427af3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ranö Anna" initials="GA [2]" lastIdx="4" clrIdx="0">
    <p:extLst>
      <p:ext uri="{19B8F6BF-5375-455C-9EA6-DF929625EA0E}">
        <p15:presenceInfo xmlns:p15="http://schemas.microsoft.com/office/powerpoint/2012/main" userId="S::anna.grano@ovph.fi::a50b3b0e-1daf-4c22-886c-a5e083b437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07971F-B903-1C39-E47C-BE481931DA74}" v="36" dt="2026-01-30T09:15:35.3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2023</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Jan-April</c:v>
                </c:pt>
                <c:pt idx="1">
                  <c:v>Maj-Aug</c:v>
                </c:pt>
                <c:pt idx="2">
                  <c:v>Sept-Dec</c:v>
                </c:pt>
              </c:strCache>
            </c:strRef>
          </c:cat>
          <c:val>
            <c:numRef>
              <c:f>Sheet1!$B$2:$B$4</c:f>
              <c:numCache>
                <c:formatCode>General</c:formatCode>
                <c:ptCount val="3"/>
                <c:pt idx="0">
                  <c:v>102</c:v>
                </c:pt>
                <c:pt idx="1">
                  <c:v>90</c:v>
                </c:pt>
                <c:pt idx="2">
                  <c:v>107</c:v>
                </c:pt>
              </c:numCache>
            </c:numRef>
          </c:val>
          <c:extLst>
            <c:ext xmlns:c16="http://schemas.microsoft.com/office/drawing/2014/chart" uri="{C3380CC4-5D6E-409C-BE32-E72D297353CC}">
              <c16:uniqueId val="{00000000-53CC-4AD5-BF42-673CA57A061B}"/>
            </c:ext>
          </c:extLst>
        </c:ser>
        <c:ser>
          <c:idx val="1"/>
          <c:order val="1"/>
          <c:tx>
            <c:strRef>
              <c:f>Sheet1!$C$1</c:f>
              <c:strCache>
                <c:ptCount val="1"/>
                <c:pt idx="0">
                  <c:v>2024</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Jan-April</c:v>
                </c:pt>
                <c:pt idx="1">
                  <c:v>Maj-Aug</c:v>
                </c:pt>
                <c:pt idx="2">
                  <c:v>Sept-Dec</c:v>
                </c:pt>
              </c:strCache>
            </c:strRef>
          </c:cat>
          <c:val>
            <c:numRef>
              <c:f>Sheet1!$C$2:$C$4</c:f>
              <c:numCache>
                <c:formatCode>General</c:formatCode>
                <c:ptCount val="3"/>
                <c:pt idx="0">
                  <c:v>122</c:v>
                </c:pt>
                <c:pt idx="1">
                  <c:v>144</c:v>
                </c:pt>
                <c:pt idx="2">
                  <c:v>136</c:v>
                </c:pt>
              </c:numCache>
            </c:numRef>
          </c:val>
          <c:extLst>
            <c:ext xmlns:c16="http://schemas.microsoft.com/office/drawing/2014/chart" uri="{C3380CC4-5D6E-409C-BE32-E72D297353CC}">
              <c16:uniqueId val="{00000000-1D60-45F1-BFFF-E040F0F12C9F}"/>
            </c:ext>
          </c:extLst>
        </c:ser>
        <c:ser>
          <c:idx val="2"/>
          <c:order val="2"/>
          <c:tx>
            <c:strRef>
              <c:f>Sheet1!$D$1</c:f>
              <c:strCache>
                <c:ptCount val="1"/>
                <c:pt idx="0">
                  <c:v>2025</c:v>
                </c:pt>
              </c:strCache>
            </c:strRef>
          </c:tx>
          <c:spPr>
            <a:solidFill>
              <a:schemeClr val="accent1"/>
            </a:solidFill>
            <a:ln>
              <a:noFill/>
            </a:ln>
            <a:effectLst/>
          </c:spPr>
          <c:invertIfNegative val="0"/>
          <c:cat>
            <c:strRef>
              <c:f>Sheet1!$A$2:$A$4</c:f>
              <c:strCache>
                <c:ptCount val="3"/>
                <c:pt idx="0">
                  <c:v>Jan-April</c:v>
                </c:pt>
                <c:pt idx="1">
                  <c:v>Maj-Aug</c:v>
                </c:pt>
                <c:pt idx="2">
                  <c:v>Sept-Dec</c:v>
                </c:pt>
              </c:strCache>
            </c:strRef>
          </c:cat>
          <c:val>
            <c:numRef>
              <c:f>Sheet1!$D$2:$D$4</c:f>
              <c:numCache>
                <c:formatCode>General</c:formatCode>
                <c:ptCount val="3"/>
                <c:pt idx="0">
                  <c:v>139</c:v>
                </c:pt>
              </c:numCache>
            </c:numRef>
          </c:val>
          <c:extLst>
            <c:ext xmlns:c16="http://schemas.microsoft.com/office/drawing/2014/chart" uri="{C3380CC4-5D6E-409C-BE32-E72D297353CC}">
              <c16:uniqueId val="{00000000-5C34-466C-A81D-6AE5416D837D}"/>
            </c:ext>
          </c:extLst>
        </c:ser>
        <c:dLbls>
          <c:showLegendKey val="0"/>
          <c:showVal val="0"/>
          <c:showCatName val="0"/>
          <c:showSerName val="0"/>
          <c:showPercent val="0"/>
          <c:showBubbleSize val="0"/>
        </c:dLbls>
        <c:gapWidth val="219"/>
        <c:overlap val="-27"/>
        <c:axId val="535601984"/>
        <c:axId val="535602312"/>
      </c:barChart>
      <c:catAx>
        <c:axId val="53560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fi-FI"/>
          </a:p>
        </c:txPr>
        <c:crossAx val="535602312"/>
        <c:crosses val="autoZero"/>
        <c:auto val="1"/>
        <c:lblAlgn val="ctr"/>
        <c:lblOffset val="100"/>
        <c:noMultiLvlLbl val="0"/>
      </c:catAx>
      <c:valAx>
        <c:axId val="5356023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535601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fi-FI"/>
        </a:p>
      </c:txPr>
    </c:legend>
    <c:plotVisOnly val="1"/>
    <c:dispBlanksAs val="gap"/>
    <c:showDLblsOverMax val="0"/>
  </c:chart>
  <c:spPr>
    <a:noFill/>
    <a:ln>
      <a:noFill/>
    </a:ln>
    <a:effectLst/>
  </c:spPr>
  <c:txPr>
    <a:bodyPr/>
    <a:lstStyle/>
    <a:p>
      <a:pPr>
        <a:defRPr>
          <a:solidFill>
            <a:schemeClr val="tx1"/>
          </a:solidFill>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2023</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Jan-April</c:v>
                </c:pt>
                <c:pt idx="1">
                  <c:v>Maj-Aug</c:v>
                </c:pt>
                <c:pt idx="2">
                  <c:v>Sept-Dec</c:v>
                </c:pt>
              </c:strCache>
            </c:strRef>
          </c:cat>
          <c:val>
            <c:numRef>
              <c:f>Sheet1!$B$2:$B$4</c:f>
              <c:numCache>
                <c:formatCode>General</c:formatCode>
                <c:ptCount val="3"/>
                <c:pt idx="0">
                  <c:v>6</c:v>
                </c:pt>
                <c:pt idx="1">
                  <c:v>12</c:v>
                </c:pt>
                <c:pt idx="2">
                  <c:v>16</c:v>
                </c:pt>
              </c:numCache>
            </c:numRef>
          </c:val>
          <c:extLst>
            <c:ext xmlns:c16="http://schemas.microsoft.com/office/drawing/2014/chart" uri="{C3380CC4-5D6E-409C-BE32-E72D297353CC}">
              <c16:uniqueId val="{00000000-9BB0-43B5-96BF-408CFBFA77FE}"/>
            </c:ext>
          </c:extLst>
        </c:ser>
        <c:ser>
          <c:idx val="1"/>
          <c:order val="1"/>
          <c:tx>
            <c:strRef>
              <c:f>Sheet1!$C$1</c:f>
              <c:strCache>
                <c:ptCount val="1"/>
                <c:pt idx="0">
                  <c:v>2024</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Jan-April</c:v>
                </c:pt>
                <c:pt idx="1">
                  <c:v>Maj-Aug</c:v>
                </c:pt>
                <c:pt idx="2">
                  <c:v>Sept-Dec</c:v>
                </c:pt>
              </c:strCache>
            </c:strRef>
          </c:cat>
          <c:val>
            <c:numRef>
              <c:f>Sheet1!$C$2:$C$4</c:f>
              <c:numCache>
                <c:formatCode>General</c:formatCode>
                <c:ptCount val="3"/>
                <c:pt idx="0">
                  <c:v>18</c:v>
                </c:pt>
                <c:pt idx="1">
                  <c:v>12</c:v>
                </c:pt>
                <c:pt idx="2">
                  <c:v>26</c:v>
                </c:pt>
              </c:numCache>
            </c:numRef>
          </c:val>
          <c:extLst>
            <c:ext xmlns:c16="http://schemas.microsoft.com/office/drawing/2014/chart" uri="{C3380CC4-5D6E-409C-BE32-E72D297353CC}">
              <c16:uniqueId val="{00000001-9BB0-43B5-96BF-408CFBFA77FE}"/>
            </c:ext>
          </c:extLst>
        </c:ser>
        <c:ser>
          <c:idx val="2"/>
          <c:order val="2"/>
          <c:tx>
            <c:strRef>
              <c:f>Sheet1!$D$1</c:f>
              <c:strCache>
                <c:ptCount val="1"/>
                <c:pt idx="0">
                  <c:v>2025</c:v>
                </c:pt>
              </c:strCache>
            </c:strRef>
          </c:tx>
          <c:spPr>
            <a:solidFill>
              <a:schemeClr val="accent1"/>
            </a:solidFill>
            <a:ln>
              <a:noFill/>
            </a:ln>
            <a:effectLst/>
          </c:spPr>
          <c:invertIfNegative val="0"/>
          <c:cat>
            <c:strRef>
              <c:f>Sheet1!$A$2:$A$4</c:f>
              <c:strCache>
                <c:ptCount val="3"/>
                <c:pt idx="0">
                  <c:v>Jan-April</c:v>
                </c:pt>
                <c:pt idx="1">
                  <c:v>Maj-Aug</c:v>
                </c:pt>
                <c:pt idx="2">
                  <c:v>Sept-Dec</c:v>
                </c:pt>
              </c:strCache>
            </c:strRef>
          </c:cat>
          <c:val>
            <c:numRef>
              <c:f>Sheet1!$D$2:$D$4</c:f>
              <c:numCache>
                <c:formatCode>General</c:formatCode>
                <c:ptCount val="3"/>
                <c:pt idx="0">
                  <c:v>21</c:v>
                </c:pt>
              </c:numCache>
            </c:numRef>
          </c:val>
          <c:extLst>
            <c:ext xmlns:c16="http://schemas.microsoft.com/office/drawing/2014/chart" uri="{C3380CC4-5D6E-409C-BE32-E72D297353CC}">
              <c16:uniqueId val="{00000002-9BB0-43B5-96BF-408CFBFA77FE}"/>
            </c:ext>
          </c:extLst>
        </c:ser>
        <c:dLbls>
          <c:showLegendKey val="0"/>
          <c:showVal val="0"/>
          <c:showCatName val="0"/>
          <c:showSerName val="0"/>
          <c:showPercent val="0"/>
          <c:showBubbleSize val="0"/>
        </c:dLbls>
        <c:gapWidth val="219"/>
        <c:overlap val="-27"/>
        <c:axId val="535601984"/>
        <c:axId val="535602312"/>
      </c:barChart>
      <c:catAx>
        <c:axId val="53560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535602312"/>
        <c:crosses val="autoZero"/>
        <c:auto val="1"/>
        <c:lblAlgn val="ctr"/>
        <c:lblOffset val="100"/>
        <c:noMultiLvlLbl val="0"/>
      </c:catAx>
      <c:valAx>
        <c:axId val="5356023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53560198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chart>
  <c:spPr>
    <a:noFill/>
    <a:ln>
      <a:noFill/>
    </a:ln>
    <a:effectLst/>
  </c:spPr>
  <c:txPr>
    <a:bodyPr/>
    <a:lstStyle/>
    <a:p>
      <a:pPr>
        <a:defRPr>
          <a:solidFill>
            <a:schemeClr val="tx1"/>
          </a:solidFill>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90A8B4-A175-47E0-9DA4-67B367CF719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a:extLst>
              <a:ext uri="{FF2B5EF4-FFF2-40B4-BE49-F238E27FC236}">
                <a16:creationId xmlns:a16="http://schemas.microsoft.com/office/drawing/2014/main" id="{40708A30-2F99-4DC8-97D0-02632F0CEB1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E1332C6-2739-449A-8E1C-DF133202CBD0}" type="datetimeFigureOut">
              <a:rPr lang="fi-FI" smtClean="0"/>
              <a:t>30.1.2026</a:t>
            </a:fld>
            <a:endParaRPr lang="fi-FI"/>
          </a:p>
        </p:txBody>
      </p:sp>
      <p:sp>
        <p:nvSpPr>
          <p:cNvPr id="4" name="Footer Placeholder 3">
            <a:extLst>
              <a:ext uri="{FF2B5EF4-FFF2-40B4-BE49-F238E27FC236}">
                <a16:creationId xmlns:a16="http://schemas.microsoft.com/office/drawing/2014/main" id="{9227B36E-21B3-4DF2-9912-01BC3F9EEE8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BB65EA9B-9ACE-4A36-A2A0-8F4A6523614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05E5EF4-BA7F-4A42-BB51-703B5F75C493}" type="slidenum">
              <a:rPr lang="fi-FI" smtClean="0"/>
              <a:t>‹#›</a:t>
            </a:fld>
            <a:endParaRPr lang="fi-FI"/>
          </a:p>
        </p:txBody>
      </p:sp>
    </p:spTree>
    <p:extLst>
      <p:ext uri="{BB962C8B-B14F-4D97-AF65-F5344CB8AC3E}">
        <p14:creationId xmlns:p14="http://schemas.microsoft.com/office/powerpoint/2010/main" val="72094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EBC61-E677-49EC-905C-8E373E977562}" type="datetimeFigureOut">
              <a:rPr lang="en-US" smtClean="0"/>
              <a:t>1/30/2026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B0DF54-D132-4835-A060-2DDF25001979}" type="slidenum">
              <a:rPr lang="en-US" smtClean="0"/>
              <a:t>‹#›</a:t>
            </a:fld>
            <a:endParaRPr lang="en-US"/>
          </a:p>
        </p:txBody>
      </p:sp>
    </p:spTree>
    <p:extLst>
      <p:ext uri="{BB962C8B-B14F-4D97-AF65-F5344CB8AC3E}">
        <p14:creationId xmlns:p14="http://schemas.microsoft.com/office/powerpoint/2010/main" val="2461313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FD7DB2FD-E821-42CD-A42C-78AD0F702CBD}" type="slidenum">
              <a:rPr lang="en-US" smtClean="0"/>
              <a:t>5</a:t>
            </a:fld>
            <a:endParaRPr lang="en-US"/>
          </a:p>
        </p:txBody>
      </p:sp>
    </p:spTree>
    <p:extLst>
      <p:ext uri="{BB962C8B-B14F-4D97-AF65-F5344CB8AC3E}">
        <p14:creationId xmlns:p14="http://schemas.microsoft.com/office/powerpoint/2010/main" val="592849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FD7DB2FD-E821-42CD-A42C-78AD0F702CBD}" type="slidenum">
              <a:rPr lang="en-US" smtClean="0"/>
              <a:t>8</a:t>
            </a:fld>
            <a:endParaRPr lang="en-US"/>
          </a:p>
        </p:txBody>
      </p:sp>
    </p:spTree>
    <p:extLst>
      <p:ext uri="{BB962C8B-B14F-4D97-AF65-F5344CB8AC3E}">
        <p14:creationId xmlns:p14="http://schemas.microsoft.com/office/powerpoint/2010/main" val="6803430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mslag / Kansi">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BD9989D6-F31F-4EC5-946F-B333986A8700}"/>
              </a:ext>
            </a:extLst>
          </p:cNvPr>
          <p:cNvSpPr>
            <a:spLocks noGrp="1"/>
          </p:cNvSpPr>
          <p:nvPr>
            <p:ph type="title" hasCustomPrompt="1"/>
          </p:nvPr>
        </p:nvSpPr>
        <p:spPr>
          <a:xfrm>
            <a:off x="2200100" y="914884"/>
            <a:ext cx="7911566" cy="2072107"/>
          </a:xfrm>
        </p:spPr>
        <p:txBody>
          <a:bodyPr anchor="b">
            <a:normAutofit/>
          </a:bodyPr>
          <a:lstStyle>
            <a:lvl1pPr>
              <a:defRPr sz="6600" b="1">
                <a:solidFill>
                  <a:schemeClr val="bg1"/>
                </a:solidFill>
              </a:defRPr>
            </a:lvl1pPr>
          </a:lstStyle>
          <a:p>
            <a:r>
              <a:rPr lang="sv-SE"/>
              <a:t>Klicka för att sätta </a:t>
            </a:r>
            <a:br>
              <a:rPr lang="sv-SE"/>
            </a:br>
            <a:r>
              <a:rPr lang="sv-SE"/>
              <a:t>rubriken</a:t>
            </a:r>
            <a:endParaRPr lang="fi-FI"/>
          </a:p>
        </p:txBody>
      </p:sp>
      <p:sp>
        <p:nvSpPr>
          <p:cNvPr id="3" name="Tekstin paikkamerkki 2">
            <a:extLst>
              <a:ext uri="{FF2B5EF4-FFF2-40B4-BE49-F238E27FC236}">
                <a16:creationId xmlns:a16="http://schemas.microsoft.com/office/drawing/2014/main" id="{316C2E39-1FFB-4EB1-83CE-55B81ACB00AE}"/>
              </a:ext>
            </a:extLst>
          </p:cNvPr>
          <p:cNvSpPr>
            <a:spLocks noGrp="1"/>
          </p:cNvSpPr>
          <p:nvPr>
            <p:ph type="body" idx="1" hasCustomPrompt="1"/>
          </p:nvPr>
        </p:nvSpPr>
        <p:spPr>
          <a:xfrm>
            <a:off x="2200100" y="3413033"/>
            <a:ext cx="7934716" cy="347919"/>
          </a:xfrm>
        </p:spPr>
        <p:txBody>
          <a:bodyPr>
            <a:normAutofit/>
          </a:bodyPr>
          <a:lstStyle>
            <a:lvl1pPr marL="0" indent="0">
              <a:buNone/>
              <a:defRPr sz="2000" b="1">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pic>
        <p:nvPicPr>
          <p:cNvPr id="5" name="Kuva 4">
            <a:extLst>
              <a:ext uri="{FF2B5EF4-FFF2-40B4-BE49-F238E27FC236}">
                <a16:creationId xmlns:a16="http://schemas.microsoft.com/office/drawing/2014/main" id="{977A0A71-A835-403F-AD0D-5E408F30A0E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886218" y="5824812"/>
            <a:ext cx="3688466" cy="608776"/>
          </a:xfrm>
          <a:prstGeom prst="rect">
            <a:avLst/>
          </a:prstGeom>
        </p:spPr>
      </p:pic>
      <p:sp>
        <p:nvSpPr>
          <p:cNvPr id="14" name="Tekstin paikkamerkki 2">
            <a:extLst>
              <a:ext uri="{FF2B5EF4-FFF2-40B4-BE49-F238E27FC236}">
                <a16:creationId xmlns:a16="http://schemas.microsoft.com/office/drawing/2014/main" id="{228ECC36-F686-4B0E-B126-D1ED6CF08A34}"/>
              </a:ext>
            </a:extLst>
          </p:cNvPr>
          <p:cNvSpPr>
            <a:spLocks noGrp="1"/>
          </p:cNvSpPr>
          <p:nvPr>
            <p:ph type="body" idx="13" hasCustomPrompt="1"/>
          </p:nvPr>
        </p:nvSpPr>
        <p:spPr>
          <a:xfrm>
            <a:off x="2184667" y="6156384"/>
            <a:ext cx="4443769" cy="233637"/>
          </a:xfrm>
        </p:spPr>
        <p:txBody>
          <a:bodyPr>
            <a:noAutofit/>
          </a:bodyPr>
          <a:lstStyle>
            <a:lvl1pPr marL="0" indent="0">
              <a:lnSpc>
                <a:spcPts val="1200"/>
              </a:lnSpc>
              <a:spcBef>
                <a:spcPts val="600"/>
              </a:spcBef>
              <a:buNone/>
              <a:defRPr sz="12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fi-FI" b="0" i="0" err="1">
                <a:effectLst/>
                <a:latin typeface="Segoe UI" panose="020B0502040204020203" pitchFamily="34" charset="0"/>
              </a:rPr>
              <a:t>Författarinformation</a:t>
            </a:r>
            <a:r>
              <a:rPr lang="fi-FI" b="0" i="0">
                <a:effectLst/>
                <a:latin typeface="Segoe UI" panose="020B0502040204020203" pitchFamily="34" charset="0"/>
              </a:rPr>
              <a:t> </a:t>
            </a:r>
            <a:r>
              <a:rPr lang="fi-FI" b="0" i="0" err="1">
                <a:effectLst/>
                <a:latin typeface="Segoe UI" panose="020B0502040204020203" pitchFamily="34" charset="0"/>
              </a:rPr>
              <a:t>Förnamn</a:t>
            </a:r>
            <a:r>
              <a:rPr lang="fi-FI" b="0" i="0">
                <a:effectLst/>
                <a:latin typeface="Segoe UI" panose="020B0502040204020203" pitchFamily="34" charset="0"/>
              </a:rPr>
              <a:t> </a:t>
            </a:r>
            <a:r>
              <a:rPr lang="fi-FI" b="0" i="0" err="1">
                <a:effectLst/>
                <a:latin typeface="Segoe UI" panose="020B0502040204020203" pitchFamily="34" charset="0"/>
              </a:rPr>
              <a:t>Efternamn</a:t>
            </a:r>
            <a:r>
              <a:rPr lang="fi-FI" b="0" i="0">
                <a:effectLst/>
                <a:latin typeface="Segoe UI" panose="020B0502040204020203" pitchFamily="34" charset="0"/>
              </a:rPr>
              <a:t> | Datum</a:t>
            </a:r>
          </a:p>
        </p:txBody>
      </p:sp>
    </p:spTree>
    <p:extLst>
      <p:ext uri="{BB962C8B-B14F-4D97-AF65-F5344CB8AC3E}">
        <p14:creationId xmlns:p14="http://schemas.microsoft.com/office/powerpoint/2010/main" val="2959767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userDrawn="1"/>
        </p:nvCxnSpPr>
        <p:spPr>
          <a:xfrm>
            <a:off x="6660000" y="1291041"/>
            <a:ext cx="0" cy="558991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6660000" y="4086000"/>
            <a:ext cx="553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128000" y="5404220"/>
            <a:ext cx="553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8838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200329"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baseline="0"/>
            </a:lvl1pPr>
          </a:lstStyle>
          <a:p>
            <a:r>
              <a:rPr lang="fi-FI" sz="3600">
                <a:solidFill>
                  <a:schemeClr val="tx1"/>
                </a:solidFill>
              </a:rPr>
              <a:t>Henkilöstö</a:t>
            </a:r>
          </a:p>
        </p:txBody>
      </p:sp>
      <p:pic>
        <p:nvPicPr>
          <p:cNvPr id="6" name="Picture 5"/>
          <p:cNvPicPr>
            <a:picLocks noChangeAspect="1"/>
          </p:cNvPicPr>
          <p:nvPr userDrawn="1"/>
        </p:nvPicPr>
        <p:blipFill>
          <a:blip r:embed="rId2"/>
          <a:stretch>
            <a:fillRect/>
          </a:stretch>
        </p:blipFill>
        <p:spPr>
          <a:xfrm>
            <a:off x="3897162" y="5073549"/>
            <a:ext cx="1926658" cy="1016988"/>
          </a:xfrm>
          <a:prstGeom prst="rect">
            <a:avLst/>
          </a:prstGeom>
        </p:spPr>
      </p:pic>
      <p:sp>
        <p:nvSpPr>
          <p:cNvPr id="7" name="TextBox 6"/>
          <p:cNvSpPr txBox="1"/>
          <p:nvPr userDrawn="1"/>
        </p:nvSpPr>
        <p:spPr>
          <a:xfrm>
            <a:off x="3646650" y="4541635"/>
            <a:ext cx="705877" cy="369332"/>
          </a:xfrm>
          <a:prstGeom prst="rect">
            <a:avLst/>
          </a:prstGeom>
          <a:noFill/>
        </p:spPr>
        <p:txBody>
          <a:bodyPr wrap="square" rtlCol="0">
            <a:spAutoFit/>
          </a:bodyPr>
          <a:lstStyle/>
          <a:p>
            <a:pPr algn="ctr"/>
            <a:r>
              <a:rPr lang="fi-FI" b="1">
                <a:solidFill>
                  <a:schemeClr val="accent4"/>
                </a:solidFill>
              </a:rPr>
              <a:t>NPS</a:t>
            </a:r>
            <a:endParaRPr lang="en-US" sz="1600" b="1">
              <a:solidFill>
                <a:schemeClr val="accent4"/>
              </a:solidFill>
            </a:endParaRPr>
          </a:p>
        </p:txBody>
      </p:sp>
      <p:cxnSp>
        <p:nvCxnSpPr>
          <p:cNvPr id="12" name="Straight Connector 11"/>
          <p:cNvCxnSpPr/>
          <p:nvPr userDrawn="1"/>
        </p:nvCxnSpPr>
        <p:spPr>
          <a:xfrm>
            <a:off x="1200329" y="4473964"/>
            <a:ext cx="1106925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3597370" y="4473964"/>
            <a:ext cx="0" cy="250228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6175394" y="4473963"/>
            <a:ext cx="0" cy="250228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4647744" y="1330534"/>
            <a:ext cx="0" cy="314342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8140167" y="1330534"/>
            <a:ext cx="0" cy="314502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7401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255343" y="-34782"/>
            <a:ext cx="11069254" cy="70110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34781"/>
            <a:ext cx="11431557" cy="142674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baseline="0"/>
            </a:lvl1pPr>
          </a:lstStyle>
          <a:p>
            <a:r>
              <a:rPr lang="fi-FI" sz="3600">
                <a:solidFill>
                  <a:schemeClr val="tx1"/>
                </a:solidFill>
              </a:rPr>
              <a:t>Personal</a:t>
            </a:r>
          </a:p>
        </p:txBody>
      </p:sp>
      <p:pic>
        <p:nvPicPr>
          <p:cNvPr id="6" name="Picture 5"/>
          <p:cNvPicPr>
            <a:picLocks noChangeAspect="1"/>
          </p:cNvPicPr>
          <p:nvPr userDrawn="1"/>
        </p:nvPicPr>
        <p:blipFill>
          <a:blip r:embed="rId2"/>
          <a:stretch>
            <a:fillRect/>
          </a:stretch>
        </p:blipFill>
        <p:spPr>
          <a:xfrm>
            <a:off x="3897162" y="5073549"/>
            <a:ext cx="1926658" cy="1016988"/>
          </a:xfrm>
          <a:prstGeom prst="rect">
            <a:avLst/>
          </a:prstGeom>
        </p:spPr>
      </p:pic>
      <p:cxnSp>
        <p:nvCxnSpPr>
          <p:cNvPr id="12" name="Straight Connector 11"/>
          <p:cNvCxnSpPr/>
          <p:nvPr userDrawn="1"/>
        </p:nvCxnSpPr>
        <p:spPr>
          <a:xfrm>
            <a:off x="1200329" y="4473964"/>
            <a:ext cx="1106925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3597370" y="4473964"/>
            <a:ext cx="0" cy="250228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6175394" y="4473963"/>
            <a:ext cx="0" cy="250228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4647744" y="1330534"/>
            <a:ext cx="0" cy="314342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8140167" y="1330534"/>
            <a:ext cx="0" cy="314502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5743584-D823-48E2-ABA9-FB131738E2AB}"/>
              </a:ext>
            </a:extLst>
          </p:cNvPr>
          <p:cNvSpPr txBox="1"/>
          <p:nvPr userDrawn="1"/>
        </p:nvSpPr>
        <p:spPr>
          <a:xfrm>
            <a:off x="3646650" y="4541635"/>
            <a:ext cx="705877" cy="369332"/>
          </a:xfrm>
          <a:prstGeom prst="rect">
            <a:avLst/>
          </a:prstGeom>
          <a:noFill/>
        </p:spPr>
        <p:txBody>
          <a:bodyPr wrap="square" rtlCol="0">
            <a:spAutoFit/>
          </a:bodyPr>
          <a:lstStyle/>
          <a:p>
            <a:pPr algn="ctr"/>
            <a:r>
              <a:rPr lang="fi-FI" b="1">
                <a:solidFill>
                  <a:schemeClr val="accent4"/>
                </a:solidFill>
              </a:rPr>
              <a:t>NPS</a:t>
            </a:r>
            <a:endParaRPr lang="en-US" sz="1600" b="1">
              <a:solidFill>
                <a:schemeClr val="accent4"/>
              </a:solidFill>
            </a:endParaRPr>
          </a:p>
        </p:txBody>
      </p:sp>
    </p:spTree>
    <p:extLst>
      <p:ext uri="{BB962C8B-B14F-4D97-AF65-F5344CB8AC3E}">
        <p14:creationId xmlns:p14="http://schemas.microsoft.com/office/powerpoint/2010/main" val="1320928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1896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Mellanrubrik / Väliotsikko 1">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2" name="Kuva 11">
            <a:extLst>
              <a:ext uri="{FF2B5EF4-FFF2-40B4-BE49-F238E27FC236}">
                <a16:creationId xmlns:a16="http://schemas.microsoft.com/office/drawing/2014/main" id="{F6B8AB5D-811F-4B06-A2B7-A29159A8EF82}"/>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7582" r="2599" b="7653"/>
          <a:stretch/>
        </p:blipFill>
        <p:spPr>
          <a:xfrm>
            <a:off x="2553495" y="-1"/>
            <a:ext cx="9638506" cy="6858001"/>
          </a:xfrm>
          <a:prstGeom prst="rect">
            <a:avLst/>
          </a:prstGeom>
        </p:spPr>
      </p:pic>
      <p:sp>
        <p:nvSpPr>
          <p:cNvPr id="7" name="Suorakulmio 6">
            <a:extLst>
              <a:ext uri="{FF2B5EF4-FFF2-40B4-BE49-F238E27FC236}">
                <a16:creationId xmlns:a16="http://schemas.microsoft.com/office/drawing/2014/main" id="{621CD312-6FC1-4BBF-800D-A161539795B1}"/>
              </a:ext>
              <a:ext uri="{C183D7F6-B498-43B3-948B-1728B52AA6E4}">
                <adec:decorative xmlns:adec="http://schemas.microsoft.com/office/drawing/2017/decorative" val="1"/>
              </a:ext>
            </a:extLst>
          </p:cNvPr>
          <p:cNvSpPr/>
          <p:nvPr userDrawn="1"/>
        </p:nvSpPr>
        <p:spPr>
          <a:xfrm>
            <a:off x="1828800" y="555585"/>
            <a:ext cx="9769034" cy="57641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Otsikko 1">
            <a:extLst>
              <a:ext uri="{FF2B5EF4-FFF2-40B4-BE49-F238E27FC236}">
                <a16:creationId xmlns:a16="http://schemas.microsoft.com/office/drawing/2014/main" id="{6B794C0E-ABDA-46B2-87C9-9CE37E803DF1}"/>
              </a:ext>
            </a:extLst>
          </p:cNvPr>
          <p:cNvSpPr>
            <a:spLocks noGrp="1"/>
          </p:cNvSpPr>
          <p:nvPr>
            <p:ph type="title" hasCustomPrompt="1"/>
          </p:nvPr>
        </p:nvSpPr>
        <p:spPr>
          <a:xfrm>
            <a:off x="2651512" y="1481560"/>
            <a:ext cx="7881449" cy="2511706"/>
          </a:xfrm>
        </p:spPr>
        <p:txBody>
          <a:bodyPr anchor="b">
            <a:noAutofit/>
          </a:bodyPr>
          <a:lstStyle>
            <a:lvl1pPr>
              <a:defRPr sz="6000" b="1">
                <a:solidFill>
                  <a:schemeClr val="tx1"/>
                </a:solidFill>
              </a:defRPr>
            </a:lvl1pPr>
          </a:lstStyle>
          <a:p>
            <a:r>
              <a:rPr lang="sv-SE"/>
              <a:t>Klicka för att sätta </a:t>
            </a:r>
            <a:br>
              <a:rPr lang="sv-SE"/>
            </a:br>
            <a:r>
              <a:rPr lang="sv-SE"/>
              <a:t>rubriken</a:t>
            </a:r>
            <a:endParaRPr lang="fi-FI"/>
          </a:p>
        </p:txBody>
      </p:sp>
      <p:sp>
        <p:nvSpPr>
          <p:cNvPr id="15" name="Tekstin paikkamerkki 2">
            <a:extLst>
              <a:ext uri="{FF2B5EF4-FFF2-40B4-BE49-F238E27FC236}">
                <a16:creationId xmlns:a16="http://schemas.microsoft.com/office/drawing/2014/main" id="{3A0EC7A0-5676-4A13-9CF1-A44526782232}"/>
              </a:ext>
            </a:extLst>
          </p:cNvPr>
          <p:cNvSpPr>
            <a:spLocks noGrp="1"/>
          </p:cNvSpPr>
          <p:nvPr>
            <p:ph type="body" idx="1" hasCustomPrompt="1"/>
          </p:nvPr>
        </p:nvSpPr>
        <p:spPr>
          <a:xfrm>
            <a:off x="2651511" y="4281899"/>
            <a:ext cx="7881449" cy="382697"/>
          </a:xfrm>
        </p:spPr>
        <p:txBody>
          <a:bodyPr>
            <a:noAutofit/>
          </a:bodyPr>
          <a:lstStyle>
            <a:lvl1pPr marL="0" indent="0">
              <a:buNone/>
              <a:defRPr sz="2400" b="1">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spTree>
    <p:extLst>
      <p:ext uri="{BB962C8B-B14F-4D97-AF65-F5344CB8AC3E}">
        <p14:creationId xmlns:p14="http://schemas.microsoft.com/office/powerpoint/2010/main" val="986550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Mellanrubrik / Väliotsikko 1">
    <p:spTree>
      <p:nvGrpSpPr>
        <p:cNvPr id="1" name=""/>
        <p:cNvGrpSpPr/>
        <p:nvPr/>
      </p:nvGrpSpPr>
      <p:grpSpPr>
        <a:xfrm>
          <a:off x="0" y="0"/>
          <a:ext cx="0" cy="0"/>
          <a:chOff x="0" y="0"/>
          <a:chExt cx="0" cy="0"/>
        </a:xfrm>
      </p:grpSpPr>
      <p:pic>
        <p:nvPicPr>
          <p:cNvPr id="12" name="Kuva 11">
            <a:extLst>
              <a:ext uri="{FF2B5EF4-FFF2-40B4-BE49-F238E27FC236}">
                <a16:creationId xmlns:a16="http://schemas.microsoft.com/office/drawing/2014/main" id="{97326C7A-C2EB-4325-8143-E8591DB57890}"/>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7122" r="2989" b="8476"/>
          <a:stretch/>
        </p:blipFill>
        <p:spPr>
          <a:xfrm>
            <a:off x="2550911" y="0"/>
            <a:ext cx="9641089" cy="6858000"/>
          </a:xfrm>
          <a:prstGeom prst="rect">
            <a:avLst/>
          </a:prstGeom>
        </p:spPr>
      </p:pic>
      <p:sp>
        <p:nvSpPr>
          <p:cNvPr id="7" name="Suorakulmio 6">
            <a:extLst>
              <a:ext uri="{FF2B5EF4-FFF2-40B4-BE49-F238E27FC236}">
                <a16:creationId xmlns:a16="http://schemas.microsoft.com/office/drawing/2014/main" id="{621CD312-6FC1-4BBF-800D-A161539795B1}"/>
              </a:ext>
              <a:ext uri="{C183D7F6-B498-43B3-948B-1728B52AA6E4}">
                <adec:decorative xmlns:adec="http://schemas.microsoft.com/office/drawing/2017/decorative" val="1"/>
              </a:ext>
            </a:extLst>
          </p:cNvPr>
          <p:cNvSpPr/>
          <p:nvPr userDrawn="1"/>
        </p:nvSpPr>
        <p:spPr>
          <a:xfrm>
            <a:off x="1828800" y="555585"/>
            <a:ext cx="9769034" cy="57641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Otsikko 1">
            <a:extLst>
              <a:ext uri="{FF2B5EF4-FFF2-40B4-BE49-F238E27FC236}">
                <a16:creationId xmlns:a16="http://schemas.microsoft.com/office/drawing/2014/main" id="{9E67AA12-B1E4-4AFF-9D09-DF4180C6A35E}"/>
              </a:ext>
            </a:extLst>
          </p:cNvPr>
          <p:cNvSpPr>
            <a:spLocks noGrp="1"/>
          </p:cNvSpPr>
          <p:nvPr>
            <p:ph type="title" hasCustomPrompt="1"/>
          </p:nvPr>
        </p:nvSpPr>
        <p:spPr>
          <a:xfrm>
            <a:off x="2651512" y="1481560"/>
            <a:ext cx="7881449" cy="2511706"/>
          </a:xfrm>
        </p:spPr>
        <p:txBody>
          <a:bodyPr anchor="b">
            <a:noAutofit/>
          </a:bodyPr>
          <a:lstStyle>
            <a:lvl1pPr>
              <a:defRPr sz="6000" b="1">
                <a:solidFill>
                  <a:schemeClr val="tx1"/>
                </a:solidFill>
              </a:defRPr>
            </a:lvl1pPr>
          </a:lstStyle>
          <a:p>
            <a:r>
              <a:rPr lang="sv-SE"/>
              <a:t>Klicka för att sätta </a:t>
            </a:r>
            <a:br>
              <a:rPr lang="sv-SE"/>
            </a:br>
            <a:r>
              <a:rPr lang="sv-SE"/>
              <a:t>rubriken</a:t>
            </a:r>
            <a:endParaRPr lang="fi-FI"/>
          </a:p>
        </p:txBody>
      </p:sp>
      <p:sp>
        <p:nvSpPr>
          <p:cNvPr id="15" name="Tekstin paikkamerkki 2">
            <a:extLst>
              <a:ext uri="{FF2B5EF4-FFF2-40B4-BE49-F238E27FC236}">
                <a16:creationId xmlns:a16="http://schemas.microsoft.com/office/drawing/2014/main" id="{1BBE9987-4AB2-4C77-9BF5-E044F5744C48}"/>
              </a:ext>
            </a:extLst>
          </p:cNvPr>
          <p:cNvSpPr>
            <a:spLocks noGrp="1"/>
          </p:cNvSpPr>
          <p:nvPr>
            <p:ph type="body" idx="1" hasCustomPrompt="1"/>
          </p:nvPr>
        </p:nvSpPr>
        <p:spPr>
          <a:xfrm>
            <a:off x="2651511" y="4281900"/>
            <a:ext cx="7881449" cy="428996"/>
          </a:xfrm>
        </p:spPr>
        <p:txBody>
          <a:bodyPr>
            <a:noAutofit/>
          </a:bodyPr>
          <a:lstStyle>
            <a:lvl1pPr marL="0" indent="0">
              <a:buNone/>
              <a:defRPr sz="2400" b="1">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spTree>
    <p:extLst>
      <p:ext uri="{BB962C8B-B14F-4D97-AF65-F5344CB8AC3E}">
        <p14:creationId xmlns:p14="http://schemas.microsoft.com/office/powerpoint/2010/main" val="630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 /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7403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vslutning / Lopetus">
    <p:spTree>
      <p:nvGrpSpPr>
        <p:cNvPr id="1" name=""/>
        <p:cNvGrpSpPr/>
        <p:nvPr/>
      </p:nvGrpSpPr>
      <p:grpSpPr>
        <a:xfrm>
          <a:off x="0" y="0"/>
          <a:ext cx="0" cy="0"/>
          <a:chOff x="0" y="0"/>
          <a:chExt cx="0" cy="0"/>
        </a:xfrm>
      </p:grpSpPr>
      <p:sp>
        <p:nvSpPr>
          <p:cNvPr id="5" name="Suorakulmio 4">
            <a:extLst>
              <a:ext uri="{FF2B5EF4-FFF2-40B4-BE49-F238E27FC236}">
                <a16:creationId xmlns:a16="http://schemas.microsoft.com/office/drawing/2014/main" id="{7CFEF7D0-89E7-4DFE-9FC4-7B4ABF4A5357}"/>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ekstin paikkamerkki 2">
            <a:extLst>
              <a:ext uri="{FF2B5EF4-FFF2-40B4-BE49-F238E27FC236}">
                <a16:creationId xmlns:a16="http://schemas.microsoft.com/office/drawing/2014/main" id="{18EE2646-56AA-4BB0-8E80-712AD9226B4D}"/>
              </a:ext>
            </a:extLst>
          </p:cNvPr>
          <p:cNvSpPr>
            <a:spLocks noGrp="1"/>
          </p:cNvSpPr>
          <p:nvPr>
            <p:ph type="body" idx="1" hasCustomPrompt="1"/>
          </p:nvPr>
        </p:nvSpPr>
        <p:spPr>
          <a:xfrm>
            <a:off x="3043858" y="3604926"/>
            <a:ext cx="7710725" cy="351638"/>
          </a:xfrm>
        </p:spPr>
        <p:txBody>
          <a:bodyPr>
            <a:normAutofit/>
          </a:bodyPr>
          <a:lstStyle>
            <a:lvl1pPr marL="0" indent="0" algn="ctr">
              <a:buNone/>
              <a:defRPr sz="18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err="1"/>
              <a:t>Förnamn</a:t>
            </a:r>
            <a:r>
              <a:rPr lang="fi-FI"/>
              <a:t> </a:t>
            </a:r>
            <a:r>
              <a:rPr lang="fi-FI" err="1"/>
              <a:t>Efternamn</a:t>
            </a:r>
            <a:r>
              <a:rPr lang="fi-FI"/>
              <a:t> | </a:t>
            </a:r>
            <a:r>
              <a:rPr lang="fi-FI" err="1"/>
              <a:t>Kontaktinformation</a:t>
            </a:r>
            <a:r>
              <a:rPr lang="fi-FI"/>
              <a:t> | osterbottensvalfard.fi</a:t>
            </a:r>
          </a:p>
        </p:txBody>
      </p:sp>
    </p:spTree>
    <p:extLst>
      <p:ext uri="{BB962C8B-B14F-4D97-AF65-F5344CB8AC3E}">
        <p14:creationId xmlns:p14="http://schemas.microsoft.com/office/powerpoint/2010/main" val="16444860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mslag / Kansi">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BD9989D6-F31F-4EC5-946F-B333986A8700}"/>
              </a:ext>
            </a:extLst>
          </p:cNvPr>
          <p:cNvSpPr>
            <a:spLocks noGrp="1"/>
          </p:cNvSpPr>
          <p:nvPr>
            <p:ph type="title" hasCustomPrompt="1"/>
          </p:nvPr>
        </p:nvSpPr>
        <p:spPr>
          <a:xfrm>
            <a:off x="2200100" y="914884"/>
            <a:ext cx="7911566" cy="2072107"/>
          </a:xfrm>
        </p:spPr>
        <p:txBody>
          <a:bodyPr anchor="b">
            <a:normAutofit/>
          </a:bodyPr>
          <a:lstStyle>
            <a:lvl1pPr>
              <a:defRPr sz="6600" b="1">
                <a:solidFill>
                  <a:schemeClr val="bg1"/>
                </a:solidFill>
              </a:defRPr>
            </a:lvl1pPr>
          </a:lstStyle>
          <a:p>
            <a:r>
              <a:rPr lang="sv-SE"/>
              <a:t>Klicka för att sätta </a:t>
            </a:r>
            <a:br>
              <a:rPr lang="sv-SE"/>
            </a:br>
            <a:r>
              <a:rPr lang="sv-SE"/>
              <a:t>rubriken</a:t>
            </a:r>
            <a:endParaRPr lang="fi-FI"/>
          </a:p>
        </p:txBody>
      </p:sp>
      <p:sp>
        <p:nvSpPr>
          <p:cNvPr id="3" name="Tekstin paikkamerkki 2">
            <a:extLst>
              <a:ext uri="{FF2B5EF4-FFF2-40B4-BE49-F238E27FC236}">
                <a16:creationId xmlns:a16="http://schemas.microsoft.com/office/drawing/2014/main" id="{316C2E39-1FFB-4EB1-83CE-55B81ACB00AE}"/>
              </a:ext>
            </a:extLst>
          </p:cNvPr>
          <p:cNvSpPr>
            <a:spLocks noGrp="1"/>
          </p:cNvSpPr>
          <p:nvPr>
            <p:ph type="body" idx="1" hasCustomPrompt="1"/>
          </p:nvPr>
        </p:nvSpPr>
        <p:spPr>
          <a:xfrm>
            <a:off x="2200100" y="3413033"/>
            <a:ext cx="7934716" cy="347919"/>
          </a:xfrm>
        </p:spPr>
        <p:txBody>
          <a:bodyPr>
            <a:normAutofit/>
          </a:bodyPr>
          <a:lstStyle>
            <a:lvl1pPr marL="0" indent="0">
              <a:buNone/>
              <a:defRPr sz="2000" b="1">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pic>
        <p:nvPicPr>
          <p:cNvPr id="5" name="Kuva 4">
            <a:extLst>
              <a:ext uri="{FF2B5EF4-FFF2-40B4-BE49-F238E27FC236}">
                <a16:creationId xmlns:a16="http://schemas.microsoft.com/office/drawing/2014/main" id="{977A0A71-A835-403F-AD0D-5E408F30A0E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886218" y="5824812"/>
            <a:ext cx="3688466" cy="608776"/>
          </a:xfrm>
          <a:prstGeom prst="rect">
            <a:avLst/>
          </a:prstGeom>
        </p:spPr>
      </p:pic>
      <p:sp>
        <p:nvSpPr>
          <p:cNvPr id="14" name="Tekstin paikkamerkki 2">
            <a:extLst>
              <a:ext uri="{FF2B5EF4-FFF2-40B4-BE49-F238E27FC236}">
                <a16:creationId xmlns:a16="http://schemas.microsoft.com/office/drawing/2014/main" id="{228ECC36-F686-4B0E-B126-D1ED6CF08A34}"/>
              </a:ext>
            </a:extLst>
          </p:cNvPr>
          <p:cNvSpPr>
            <a:spLocks noGrp="1"/>
          </p:cNvSpPr>
          <p:nvPr>
            <p:ph type="body" idx="13" hasCustomPrompt="1"/>
          </p:nvPr>
        </p:nvSpPr>
        <p:spPr>
          <a:xfrm>
            <a:off x="2184667" y="6156384"/>
            <a:ext cx="4443769" cy="233637"/>
          </a:xfrm>
        </p:spPr>
        <p:txBody>
          <a:bodyPr>
            <a:noAutofit/>
          </a:bodyPr>
          <a:lstStyle>
            <a:lvl1pPr marL="0" indent="0">
              <a:lnSpc>
                <a:spcPts val="1200"/>
              </a:lnSpc>
              <a:spcBef>
                <a:spcPts val="600"/>
              </a:spcBef>
              <a:buNone/>
              <a:defRPr sz="12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fi-FI" b="0" i="0" err="1">
                <a:effectLst/>
                <a:latin typeface="Segoe UI" panose="020B0502040204020203" pitchFamily="34" charset="0"/>
              </a:rPr>
              <a:t>Författarinformation</a:t>
            </a:r>
            <a:r>
              <a:rPr lang="fi-FI" b="0" i="0">
                <a:effectLst/>
                <a:latin typeface="Segoe UI" panose="020B0502040204020203" pitchFamily="34" charset="0"/>
              </a:rPr>
              <a:t> </a:t>
            </a:r>
            <a:r>
              <a:rPr lang="fi-FI" b="0" i="0" err="1">
                <a:effectLst/>
                <a:latin typeface="Segoe UI" panose="020B0502040204020203" pitchFamily="34" charset="0"/>
              </a:rPr>
              <a:t>Förnamn</a:t>
            </a:r>
            <a:r>
              <a:rPr lang="fi-FI" b="0" i="0">
                <a:effectLst/>
                <a:latin typeface="Segoe UI" panose="020B0502040204020203" pitchFamily="34" charset="0"/>
              </a:rPr>
              <a:t> </a:t>
            </a:r>
            <a:r>
              <a:rPr lang="fi-FI" b="0" i="0" err="1">
                <a:effectLst/>
                <a:latin typeface="Segoe UI" panose="020B0502040204020203" pitchFamily="34" charset="0"/>
              </a:rPr>
              <a:t>Efternamn</a:t>
            </a:r>
            <a:r>
              <a:rPr lang="fi-FI" b="0" i="0">
                <a:effectLst/>
                <a:latin typeface="Segoe UI" panose="020B0502040204020203" pitchFamily="34" charset="0"/>
              </a:rPr>
              <a:t> | Datum</a:t>
            </a:r>
          </a:p>
        </p:txBody>
      </p:sp>
    </p:spTree>
    <p:extLst>
      <p:ext uri="{BB962C8B-B14F-4D97-AF65-F5344CB8AC3E}">
        <p14:creationId xmlns:p14="http://schemas.microsoft.com/office/powerpoint/2010/main" val="3186541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mslag + bild / Kansi + kuva">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BD9989D6-F31F-4EC5-946F-B333986A8700}"/>
              </a:ext>
            </a:extLst>
          </p:cNvPr>
          <p:cNvSpPr>
            <a:spLocks noGrp="1"/>
          </p:cNvSpPr>
          <p:nvPr>
            <p:ph type="title" hasCustomPrompt="1"/>
          </p:nvPr>
        </p:nvSpPr>
        <p:spPr>
          <a:xfrm>
            <a:off x="1792742" y="567159"/>
            <a:ext cx="4911522" cy="2299519"/>
          </a:xfrm>
        </p:spPr>
        <p:txBody>
          <a:bodyPr anchor="b">
            <a:normAutofit/>
          </a:bodyPr>
          <a:lstStyle>
            <a:lvl1pPr>
              <a:defRPr sz="4800" b="1">
                <a:solidFill>
                  <a:schemeClr val="bg1"/>
                </a:solidFill>
              </a:defRPr>
            </a:lvl1pPr>
          </a:lstStyle>
          <a:p>
            <a:r>
              <a:rPr lang="sv-SE"/>
              <a:t>Klicka för att sätta rubriken</a:t>
            </a:r>
            <a:endParaRPr lang="fi-FI"/>
          </a:p>
        </p:txBody>
      </p:sp>
      <p:sp>
        <p:nvSpPr>
          <p:cNvPr id="3" name="Tekstin paikkamerkki 2">
            <a:extLst>
              <a:ext uri="{FF2B5EF4-FFF2-40B4-BE49-F238E27FC236}">
                <a16:creationId xmlns:a16="http://schemas.microsoft.com/office/drawing/2014/main" id="{316C2E39-1FFB-4EB1-83CE-55B81ACB00AE}"/>
              </a:ext>
            </a:extLst>
          </p:cNvPr>
          <p:cNvSpPr>
            <a:spLocks noGrp="1"/>
          </p:cNvSpPr>
          <p:nvPr>
            <p:ph type="body" idx="1" hasCustomPrompt="1"/>
          </p:nvPr>
        </p:nvSpPr>
        <p:spPr>
          <a:xfrm>
            <a:off x="1792742" y="3136739"/>
            <a:ext cx="4911522" cy="1018844"/>
          </a:xfrm>
        </p:spPr>
        <p:txBody>
          <a:bodyPr>
            <a:normAutofit/>
          </a:bodyPr>
          <a:lstStyle>
            <a:lvl1pPr marL="0" indent="0">
              <a:buNone/>
              <a:defRPr sz="2000" b="1">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pic>
        <p:nvPicPr>
          <p:cNvPr id="5" name="Kuva 4">
            <a:extLst>
              <a:ext uri="{FF2B5EF4-FFF2-40B4-BE49-F238E27FC236}">
                <a16:creationId xmlns:a16="http://schemas.microsoft.com/office/drawing/2014/main" id="{977A0A71-A835-403F-AD0D-5E408F30A0E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2742" y="5824812"/>
            <a:ext cx="3688466" cy="608776"/>
          </a:xfrm>
          <a:prstGeom prst="rect">
            <a:avLst/>
          </a:prstGeom>
        </p:spPr>
      </p:pic>
      <p:sp>
        <p:nvSpPr>
          <p:cNvPr id="14" name="Tekstin paikkamerkki 2">
            <a:extLst>
              <a:ext uri="{FF2B5EF4-FFF2-40B4-BE49-F238E27FC236}">
                <a16:creationId xmlns:a16="http://schemas.microsoft.com/office/drawing/2014/main" id="{228ECC36-F686-4B0E-B126-D1ED6CF08A34}"/>
              </a:ext>
            </a:extLst>
          </p:cNvPr>
          <p:cNvSpPr>
            <a:spLocks noGrp="1"/>
          </p:cNvSpPr>
          <p:nvPr>
            <p:ph type="body" idx="13" hasCustomPrompt="1"/>
          </p:nvPr>
        </p:nvSpPr>
        <p:spPr>
          <a:xfrm>
            <a:off x="1792743" y="4425644"/>
            <a:ext cx="4911521" cy="279730"/>
          </a:xfrm>
        </p:spPr>
        <p:txBody>
          <a:bodyPr>
            <a:noAutofit/>
          </a:bodyPr>
          <a:lstStyle>
            <a:lvl1pPr marL="0" indent="0">
              <a:lnSpc>
                <a:spcPts val="1200"/>
              </a:lnSpc>
              <a:spcBef>
                <a:spcPts val="600"/>
              </a:spcBef>
              <a:buNone/>
              <a:defRPr sz="12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fi-FI" b="0" i="0" err="1">
                <a:effectLst/>
                <a:latin typeface="Segoe UI" panose="020B0502040204020203" pitchFamily="34" charset="0"/>
              </a:rPr>
              <a:t>Författarinformation</a:t>
            </a:r>
            <a:r>
              <a:rPr lang="fi-FI" b="0" i="0">
                <a:effectLst/>
                <a:latin typeface="Segoe UI" panose="020B0502040204020203" pitchFamily="34" charset="0"/>
              </a:rPr>
              <a:t> </a:t>
            </a:r>
            <a:r>
              <a:rPr lang="fi-FI" b="0" i="0" err="1">
                <a:effectLst/>
                <a:latin typeface="Segoe UI" panose="020B0502040204020203" pitchFamily="34" charset="0"/>
              </a:rPr>
              <a:t>Förnamn</a:t>
            </a:r>
            <a:r>
              <a:rPr lang="fi-FI" b="0" i="0">
                <a:effectLst/>
                <a:latin typeface="Segoe UI" panose="020B0502040204020203" pitchFamily="34" charset="0"/>
              </a:rPr>
              <a:t> </a:t>
            </a:r>
            <a:r>
              <a:rPr lang="fi-FI" b="0" i="0" err="1">
                <a:effectLst/>
                <a:latin typeface="Segoe UI" panose="020B0502040204020203" pitchFamily="34" charset="0"/>
              </a:rPr>
              <a:t>Efternamn</a:t>
            </a:r>
            <a:r>
              <a:rPr lang="fi-FI" b="0" i="0">
                <a:effectLst/>
                <a:latin typeface="Segoe UI" panose="020B0502040204020203" pitchFamily="34" charset="0"/>
              </a:rPr>
              <a:t> | Datum</a:t>
            </a:r>
          </a:p>
        </p:txBody>
      </p:sp>
      <p:sp>
        <p:nvSpPr>
          <p:cNvPr id="10" name="Sisällön paikkamerkki 2">
            <a:extLst>
              <a:ext uri="{FF2B5EF4-FFF2-40B4-BE49-F238E27FC236}">
                <a16:creationId xmlns:a16="http://schemas.microsoft.com/office/drawing/2014/main" id="{B1E416C0-4E6D-428D-8B11-8AA4319A4838}"/>
              </a:ext>
            </a:extLst>
          </p:cNvPr>
          <p:cNvSpPr>
            <a:spLocks noGrp="1"/>
          </p:cNvSpPr>
          <p:nvPr>
            <p:ph sz="half" idx="15" hasCustomPrompt="1"/>
          </p:nvPr>
        </p:nvSpPr>
        <p:spPr>
          <a:xfrm>
            <a:off x="7209212" y="1"/>
            <a:ext cx="4980065" cy="6858000"/>
          </a:xfrm>
        </p:spPr>
        <p:txBody>
          <a:bodyPr>
            <a:normAutofit/>
          </a:bodyPr>
          <a:lstStyle>
            <a:lvl1pPr marL="0" indent="0">
              <a:buFont typeface="Arial" panose="020B0604020202020204" pitchFamily="34" charset="0"/>
              <a:buNone/>
              <a:defRPr sz="1400">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i-FI" b="0" i="0" err="1">
                <a:effectLst/>
                <a:latin typeface="Segoe UI" panose="020B0502040204020203" pitchFamily="34" charset="0"/>
              </a:rPr>
              <a:t>Infoga</a:t>
            </a:r>
            <a:r>
              <a:rPr lang="fi-FI" b="0" i="0">
                <a:effectLst/>
                <a:latin typeface="Segoe UI" panose="020B0502040204020203" pitchFamily="34" charset="0"/>
              </a:rPr>
              <a:t> bild</a:t>
            </a:r>
            <a:endParaRPr lang="fi-FI"/>
          </a:p>
        </p:txBody>
      </p:sp>
    </p:spTree>
    <p:extLst>
      <p:ext uri="{BB962C8B-B14F-4D97-AF65-F5344CB8AC3E}">
        <p14:creationId xmlns:p14="http://schemas.microsoft.com/office/powerpoint/2010/main" val="105066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mslag + bild / Kansi + kuva">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BD9989D6-F31F-4EC5-946F-B333986A8700}"/>
              </a:ext>
            </a:extLst>
          </p:cNvPr>
          <p:cNvSpPr>
            <a:spLocks noGrp="1"/>
          </p:cNvSpPr>
          <p:nvPr>
            <p:ph type="title" hasCustomPrompt="1"/>
          </p:nvPr>
        </p:nvSpPr>
        <p:spPr>
          <a:xfrm>
            <a:off x="1792742" y="567159"/>
            <a:ext cx="4911522" cy="2299519"/>
          </a:xfrm>
        </p:spPr>
        <p:txBody>
          <a:bodyPr anchor="b">
            <a:normAutofit/>
          </a:bodyPr>
          <a:lstStyle>
            <a:lvl1pPr>
              <a:defRPr sz="4800" b="1">
                <a:solidFill>
                  <a:schemeClr val="bg1"/>
                </a:solidFill>
              </a:defRPr>
            </a:lvl1pPr>
          </a:lstStyle>
          <a:p>
            <a:r>
              <a:rPr lang="sv-SE"/>
              <a:t>Klicka för att sätta rubriken</a:t>
            </a:r>
            <a:endParaRPr lang="fi-FI"/>
          </a:p>
        </p:txBody>
      </p:sp>
      <p:sp>
        <p:nvSpPr>
          <p:cNvPr id="3" name="Tekstin paikkamerkki 2">
            <a:extLst>
              <a:ext uri="{FF2B5EF4-FFF2-40B4-BE49-F238E27FC236}">
                <a16:creationId xmlns:a16="http://schemas.microsoft.com/office/drawing/2014/main" id="{316C2E39-1FFB-4EB1-83CE-55B81ACB00AE}"/>
              </a:ext>
            </a:extLst>
          </p:cNvPr>
          <p:cNvSpPr>
            <a:spLocks noGrp="1"/>
          </p:cNvSpPr>
          <p:nvPr>
            <p:ph type="body" idx="1" hasCustomPrompt="1"/>
          </p:nvPr>
        </p:nvSpPr>
        <p:spPr>
          <a:xfrm>
            <a:off x="1792742" y="3136739"/>
            <a:ext cx="4911522" cy="1018844"/>
          </a:xfrm>
        </p:spPr>
        <p:txBody>
          <a:bodyPr>
            <a:normAutofit/>
          </a:bodyPr>
          <a:lstStyle>
            <a:lvl1pPr marL="0" indent="0">
              <a:buNone/>
              <a:defRPr sz="2000" b="1">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pic>
        <p:nvPicPr>
          <p:cNvPr id="5" name="Kuva 4">
            <a:extLst>
              <a:ext uri="{FF2B5EF4-FFF2-40B4-BE49-F238E27FC236}">
                <a16:creationId xmlns:a16="http://schemas.microsoft.com/office/drawing/2014/main" id="{977A0A71-A835-403F-AD0D-5E408F30A0E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2742" y="5824812"/>
            <a:ext cx="3688466" cy="608776"/>
          </a:xfrm>
          <a:prstGeom prst="rect">
            <a:avLst/>
          </a:prstGeom>
        </p:spPr>
      </p:pic>
      <p:sp>
        <p:nvSpPr>
          <p:cNvPr id="14" name="Tekstin paikkamerkki 2">
            <a:extLst>
              <a:ext uri="{FF2B5EF4-FFF2-40B4-BE49-F238E27FC236}">
                <a16:creationId xmlns:a16="http://schemas.microsoft.com/office/drawing/2014/main" id="{228ECC36-F686-4B0E-B126-D1ED6CF08A34}"/>
              </a:ext>
            </a:extLst>
          </p:cNvPr>
          <p:cNvSpPr>
            <a:spLocks noGrp="1"/>
          </p:cNvSpPr>
          <p:nvPr>
            <p:ph type="body" idx="13" hasCustomPrompt="1"/>
          </p:nvPr>
        </p:nvSpPr>
        <p:spPr>
          <a:xfrm>
            <a:off x="1792743" y="4425644"/>
            <a:ext cx="4911521" cy="279730"/>
          </a:xfrm>
        </p:spPr>
        <p:txBody>
          <a:bodyPr>
            <a:noAutofit/>
          </a:bodyPr>
          <a:lstStyle>
            <a:lvl1pPr marL="0" indent="0">
              <a:lnSpc>
                <a:spcPts val="1200"/>
              </a:lnSpc>
              <a:spcBef>
                <a:spcPts val="600"/>
              </a:spcBef>
              <a:buNone/>
              <a:defRPr sz="12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fi-FI" b="0" i="0" err="1">
                <a:effectLst/>
                <a:latin typeface="Segoe UI" panose="020B0502040204020203" pitchFamily="34" charset="0"/>
              </a:rPr>
              <a:t>Författarinformation</a:t>
            </a:r>
            <a:r>
              <a:rPr lang="fi-FI" b="0" i="0">
                <a:effectLst/>
                <a:latin typeface="Segoe UI" panose="020B0502040204020203" pitchFamily="34" charset="0"/>
              </a:rPr>
              <a:t> </a:t>
            </a:r>
            <a:r>
              <a:rPr lang="fi-FI" b="0" i="0" err="1">
                <a:effectLst/>
                <a:latin typeface="Segoe UI" panose="020B0502040204020203" pitchFamily="34" charset="0"/>
              </a:rPr>
              <a:t>Förnamn</a:t>
            </a:r>
            <a:r>
              <a:rPr lang="fi-FI" b="0" i="0">
                <a:effectLst/>
                <a:latin typeface="Segoe UI" panose="020B0502040204020203" pitchFamily="34" charset="0"/>
              </a:rPr>
              <a:t> </a:t>
            </a:r>
            <a:r>
              <a:rPr lang="fi-FI" b="0" i="0" err="1">
                <a:effectLst/>
                <a:latin typeface="Segoe UI" panose="020B0502040204020203" pitchFamily="34" charset="0"/>
              </a:rPr>
              <a:t>Efternamn</a:t>
            </a:r>
            <a:r>
              <a:rPr lang="fi-FI" b="0" i="0">
                <a:effectLst/>
                <a:latin typeface="Segoe UI" panose="020B0502040204020203" pitchFamily="34" charset="0"/>
              </a:rPr>
              <a:t> | Datum</a:t>
            </a:r>
          </a:p>
        </p:txBody>
      </p:sp>
      <p:sp>
        <p:nvSpPr>
          <p:cNvPr id="10" name="Sisällön paikkamerkki 2">
            <a:extLst>
              <a:ext uri="{FF2B5EF4-FFF2-40B4-BE49-F238E27FC236}">
                <a16:creationId xmlns:a16="http://schemas.microsoft.com/office/drawing/2014/main" id="{B1E416C0-4E6D-428D-8B11-8AA4319A4838}"/>
              </a:ext>
            </a:extLst>
          </p:cNvPr>
          <p:cNvSpPr>
            <a:spLocks noGrp="1"/>
          </p:cNvSpPr>
          <p:nvPr>
            <p:ph sz="half" idx="15" hasCustomPrompt="1"/>
          </p:nvPr>
        </p:nvSpPr>
        <p:spPr>
          <a:xfrm>
            <a:off x="7209212" y="1"/>
            <a:ext cx="4980065" cy="6858000"/>
          </a:xfrm>
        </p:spPr>
        <p:txBody>
          <a:bodyPr>
            <a:normAutofit/>
          </a:bodyPr>
          <a:lstStyle>
            <a:lvl1pPr marL="0" indent="0">
              <a:buFont typeface="Arial" panose="020B0604020202020204" pitchFamily="34" charset="0"/>
              <a:buNone/>
              <a:defRPr sz="1400">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i-FI" b="0" i="0" err="1">
                <a:effectLst/>
                <a:latin typeface="Segoe UI" panose="020B0502040204020203" pitchFamily="34" charset="0"/>
              </a:rPr>
              <a:t>Infoga</a:t>
            </a:r>
            <a:r>
              <a:rPr lang="fi-FI" b="0" i="0">
                <a:effectLst/>
                <a:latin typeface="Segoe UI" panose="020B0502040204020203" pitchFamily="34" charset="0"/>
              </a:rPr>
              <a:t> bild</a:t>
            </a:r>
            <a:endParaRPr lang="fi-FI"/>
          </a:p>
        </p:txBody>
      </p:sp>
    </p:spTree>
    <p:extLst>
      <p:ext uri="{BB962C8B-B14F-4D97-AF65-F5344CB8AC3E}">
        <p14:creationId xmlns:p14="http://schemas.microsoft.com/office/powerpoint/2010/main" val="2024199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nehåll /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1CCC9F-863F-4912-9980-8F52D255222E}"/>
              </a:ext>
            </a:extLst>
          </p:cNvPr>
          <p:cNvSpPr>
            <a:spLocks noGrp="1"/>
          </p:cNvSpPr>
          <p:nvPr>
            <p:ph type="title" hasCustomPrompt="1"/>
          </p:nvPr>
        </p:nvSpPr>
        <p:spPr>
          <a:xfrm>
            <a:off x="1853391" y="762946"/>
            <a:ext cx="9327754" cy="1563565"/>
          </a:xfrm>
        </p:spPr>
        <p:txBody>
          <a:bodyPr>
            <a:normAutofit/>
          </a:bodyPr>
          <a:lstStyle>
            <a:lvl1pPr>
              <a:defRPr sz="3200" b="1"/>
            </a:lvl1pPr>
          </a:lstStyle>
          <a:p>
            <a:r>
              <a:rPr lang="sv-SE"/>
              <a:t>Klicka för att sätta </a:t>
            </a:r>
            <a:br>
              <a:rPr lang="sv-SE"/>
            </a:br>
            <a:r>
              <a:rPr lang="sv-SE"/>
              <a:t>rubriken</a:t>
            </a:r>
            <a:endParaRPr lang="fi-FI"/>
          </a:p>
        </p:txBody>
      </p:sp>
      <p:sp>
        <p:nvSpPr>
          <p:cNvPr id="3" name="Sisällön paikkamerkki 2">
            <a:extLst>
              <a:ext uri="{FF2B5EF4-FFF2-40B4-BE49-F238E27FC236}">
                <a16:creationId xmlns:a16="http://schemas.microsoft.com/office/drawing/2014/main" id="{76D1FF4A-38CC-40DC-83BE-DDE4BF5548B2}"/>
              </a:ext>
            </a:extLst>
          </p:cNvPr>
          <p:cNvSpPr>
            <a:spLocks noGrp="1"/>
          </p:cNvSpPr>
          <p:nvPr>
            <p:ph sz="half" idx="1" hasCustomPrompt="1"/>
          </p:nvPr>
        </p:nvSpPr>
        <p:spPr>
          <a:xfrm>
            <a:off x="1853389" y="2326511"/>
            <a:ext cx="9327755" cy="3850452"/>
          </a:xfrm>
        </p:spPr>
        <p:txBody>
          <a:bodyPr>
            <a:normAutofit/>
          </a:bodyPr>
          <a:lstStyle>
            <a:lvl1pPr marL="457200" indent="-457200">
              <a:buClr>
                <a:schemeClr val="accent1"/>
              </a:buClr>
              <a:buFont typeface="Arial" panose="020B0604020202020204" pitchFamily="34" charset="0"/>
              <a:buChar char="•"/>
              <a:defRPr sz="2400"/>
            </a:lvl1pPr>
          </a:lstStyle>
          <a:p>
            <a:pPr algn="l"/>
            <a:r>
              <a:rPr lang="sv-SE" b="0" i="0">
                <a:effectLst/>
                <a:latin typeface="Segoe UI" panose="020B0502040204020203" pitchFamily="34" charset="0"/>
              </a:rPr>
              <a:t>Klicka för att sätta texten</a:t>
            </a:r>
          </a:p>
        </p:txBody>
      </p:sp>
    </p:spTree>
    <p:extLst>
      <p:ext uri="{BB962C8B-B14F-4D97-AF65-F5344CB8AC3E}">
        <p14:creationId xmlns:p14="http://schemas.microsoft.com/office/powerpoint/2010/main" val="9963044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nehåll + bild / Sisältö +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1CCC9F-863F-4912-9980-8F52D255222E}"/>
              </a:ext>
            </a:extLst>
          </p:cNvPr>
          <p:cNvSpPr>
            <a:spLocks noGrp="1"/>
          </p:cNvSpPr>
          <p:nvPr>
            <p:ph type="title" hasCustomPrompt="1"/>
          </p:nvPr>
        </p:nvSpPr>
        <p:spPr>
          <a:xfrm>
            <a:off x="1853391" y="762946"/>
            <a:ext cx="4491680" cy="1563565"/>
          </a:xfrm>
        </p:spPr>
        <p:txBody>
          <a:bodyPr>
            <a:normAutofit/>
          </a:bodyPr>
          <a:lstStyle>
            <a:lvl1pPr>
              <a:defRPr sz="3200" b="1"/>
            </a:lvl1pPr>
          </a:lstStyle>
          <a:p>
            <a:r>
              <a:rPr lang="sv-SE"/>
              <a:t>Klicka för att sätta </a:t>
            </a:r>
            <a:br>
              <a:rPr lang="sv-SE"/>
            </a:br>
            <a:r>
              <a:rPr lang="sv-SE"/>
              <a:t>rubriken</a:t>
            </a:r>
            <a:endParaRPr lang="fi-FI"/>
          </a:p>
        </p:txBody>
      </p:sp>
      <p:sp>
        <p:nvSpPr>
          <p:cNvPr id="3" name="Sisällön paikkamerkki 2">
            <a:extLst>
              <a:ext uri="{FF2B5EF4-FFF2-40B4-BE49-F238E27FC236}">
                <a16:creationId xmlns:a16="http://schemas.microsoft.com/office/drawing/2014/main" id="{76D1FF4A-38CC-40DC-83BE-DDE4BF5548B2}"/>
              </a:ext>
            </a:extLst>
          </p:cNvPr>
          <p:cNvSpPr>
            <a:spLocks noGrp="1"/>
          </p:cNvSpPr>
          <p:nvPr>
            <p:ph sz="half" idx="1" hasCustomPrompt="1"/>
          </p:nvPr>
        </p:nvSpPr>
        <p:spPr>
          <a:xfrm>
            <a:off x="1853390" y="2326511"/>
            <a:ext cx="4491680" cy="3850452"/>
          </a:xfrm>
        </p:spPr>
        <p:txBody>
          <a:bodyPr>
            <a:normAutofit/>
          </a:bodyPr>
          <a:lstStyle>
            <a:lvl1pPr marL="457200" indent="-457200">
              <a:buClr>
                <a:schemeClr val="accent1"/>
              </a:buClr>
              <a:buFont typeface="Arial" panose="020B0604020202020204" pitchFamily="34" charset="0"/>
              <a:buChar char="•"/>
              <a:defRPr sz="2400"/>
            </a:lvl1pPr>
          </a:lstStyle>
          <a:p>
            <a:pPr algn="l"/>
            <a:r>
              <a:rPr lang="sv-SE" b="0" i="0">
                <a:effectLst/>
                <a:latin typeface="Segoe UI" panose="020B0502040204020203" pitchFamily="34" charset="0"/>
              </a:rPr>
              <a:t>Klicka för att sätta texten</a:t>
            </a:r>
          </a:p>
        </p:txBody>
      </p:sp>
      <p:sp>
        <p:nvSpPr>
          <p:cNvPr id="9" name="Sisällön paikkamerkki 2">
            <a:extLst>
              <a:ext uri="{FF2B5EF4-FFF2-40B4-BE49-F238E27FC236}">
                <a16:creationId xmlns:a16="http://schemas.microsoft.com/office/drawing/2014/main" id="{1DA025EC-89A3-44CB-B84C-6A8DB57CA696}"/>
              </a:ext>
            </a:extLst>
          </p:cNvPr>
          <p:cNvSpPr>
            <a:spLocks noGrp="1"/>
          </p:cNvSpPr>
          <p:nvPr>
            <p:ph sz="half" idx="10" hasCustomPrompt="1"/>
          </p:nvPr>
        </p:nvSpPr>
        <p:spPr>
          <a:xfrm>
            <a:off x="6772099" y="762946"/>
            <a:ext cx="4385897" cy="5414017"/>
          </a:xfrm>
        </p:spPr>
        <p:txBody>
          <a:bodyPr>
            <a:normAutofit/>
          </a:bodyPr>
          <a:lstStyle>
            <a:lvl1pPr marL="0" indent="0">
              <a:buFont typeface="Arial" panose="020B0604020202020204" pitchFamily="34" charset="0"/>
              <a:buNone/>
              <a:defRPr sz="1400">
                <a:solidFill>
                  <a:schemeClr val="accent2"/>
                </a:solidFill>
              </a:defRPr>
            </a:lvl1pPr>
          </a:lstStyle>
          <a:p>
            <a:pPr algn="l"/>
            <a:r>
              <a:rPr lang="fi-FI" b="0" i="0" err="1">
                <a:effectLst/>
                <a:latin typeface="Segoe UI" panose="020B0502040204020203" pitchFamily="34" charset="0"/>
              </a:rPr>
              <a:t>Infoga</a:t>
            </a:r>
            <a:r>
              <a:rPr lang="fi-FI" b="0" i="0">
                <a:effectLst/>
                <a:latin typeface="Segoe UI" panose="020B0502040204020203" pitchFamily="34" charset="0"/>
              </a:rPr>
              <a:t> bild</a:t>
            </a:r>
          </a:p>
        </p:txBody>
      </p:sp>
    </p:spTree>
    <p:extLst>
      <p:ext uri="{BB962C8B-B14F-4D97-AF65-F5344CB8AC3E}">
        <p14:creationId xmlns:p14="http://schemas.microsoft.com/office/powerpoint/2010/main" val="12727592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1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baseline="0"/>
            </a:lvl1pPr>
          </a:lstStyle>
          <a:p>
            <a:r>
              <a:rPr lang="fi-FI" sz="3600">
                <a:solidFill>
                  <a:schemeClr val="tx1"/>
                </a:solidFill>
              </a:rPr>
              <a:t>Saatavuus (RESURS)</a:t>
            </a:r>
          </a:p>
        </p:txBody>
      </p:sp>
      <p:cxnSp>
        <p:nvCxnSpPr>
          <p:cNvPr id="15" name="Straight Connector 14">
            <a:extLst>
              <a:ext uri="{FF2B5EF4-FFF2-40B4-BE49-F238E27FC236}">
                <a16:creationId xmlns:a16="http://schemas.microsoft.com/office/drawing/2014/main" id="{D1BC2986-E557-4E31-79E4-2FCA09A44459}"/>
              </a:ext>
            </a:extLst>
          </p:cNvPr>
          <p:cNvCxnSpPr/>
          <p:nvPr userDrawn="1"/>
        </p:nvCxnSpPr>
        <p:spPr>
          <a:xfrm>
            <a:off x="7560000" y="3061699"/>
            <a:ext cx="463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5A2A482-F46E-8C2D-3CD2-DAF54B76306F}"/>
              </a:ext>
            </a:extLst>
          </p:cNvPr>
          <p:cNvCxnSpPr/>
          <p:nvPr userDrawn="1"/>
        </p:nvCxnSpPr>
        <p:spPr>
          <a:xfrm>
            <a:off x="7560000" y="4495372"/>
            <a:ext cx="463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46884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8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741502" y="385238"/>
            <a:ext cx="9327754" cy="774907"/>
          </a:xfrm>
        </p:spPr>
        <p:txBody>
          <a:bodyPr/>
          <a:lstStyle>
            <a:lvl1pPr>
              <a:defRPr b="1" baseline="0"/>
            </a:lvl1pPr>
          </a:lstStyle>
          <a:p>
            <a:r>
              <a:rPr lang="fi-FI" sz="3600">
                <a:solidFill>
                  <a:schemeClr val="tx1"/>
                </a:solidFill>
              </a:rPr>
              <a:t>Saatavuus (RESURS)</a:t>
            </a:r>
          </a:p>
        </p:txBody>
      </p:sp>
    </p:spTree>
    <p:extLst>
      <p:ext uri="{BB962C8B-B14F-4D97-AF65-F5344CB8AC3E}">
        <p14:creationId xmlns:p14="http://schemas.microsoft.com/office/powerpoint/2010/main" val="7332371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7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baseline="0"/>
            </a:lvl1pPr>
          </a:lstStyle>
          <a:p>
            <a:r>
              <a:rPr lang="fi-FI" sz="3600">
                <a:solidFill>
                  <a:schemeClr val="tx1"/>
                </a:solidFill>
              </a:rPr>
              <a:t>Saatavuus (RESURS)</a:t>
            </a:r>
          </a:p>
        </p:txBody>
      </p:sp>
      <p:cxnSp>
        <p:nvCxnSpPr>
          <p:cNvPr id="7" name="Straight Connector 6">
            <a:extLst>
              <a:ext uri="{FF2B5EF4-FFF2-40B4-BE49-F238E27FC236}">
                <a16:creationId xmlns:a16="http://schemas.microsoft.com/office/drawing/2014/main" id="{A56DBEB3-51CC-72A7-8A37-95BC67CBE2B7}"/>
              </a:ext>
            </a:extLst>
          </p:cNvPr>
          <p:cNvCxnSpPr/>
          <p:nvPr userDrawn="1"/>
        </p:nvCxnSpPr>
        <p:spPr>
          <a:xfrm>
            <a:off x="7560000" y="4457272"/>
            <a:ext cx="463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5088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2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baseline="0"/>
            </a:lvl1pPr>
          </a:lstStyle>
          <a:p>
            <a:r>
              <a:rPr lang="fi-FI" sz="3600">
                <a:solidFill>
                  <a:schemeClr val="tx1"/>
                </a:solidFill>
              </a:rPr>
              <a:t>Saatavuus (RESURS)</a:t>
            </a:r>
          </a:p>
        </p:txBody>
      </p:sp>
    </p:spTree>
    <p:extLst>
      <p:ext uri="{BB962C8B-B14F-4D97-AF65-F5344CB8AC3E}">
        <p14:creationId xmlns:p14="http://schemas.microsoft.com/office/powerpoint/2010/main" val="28280728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1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baseline="0"/>
            </a:lvl1pPr>
          </a:lstStyle>
          <a:p>
            <a:r>
              <a:rPr lang="fi-FI" sz="3600" err="1">
                <a:solidFill>
                  <a:schemeClr val="tx1"/>
                </a:solidFill>
              </a:rPr>
              <a:t>sampam</a:t>
            </a:r>
            <a:endParaRPr lang="fi-FI" sz="3600">
              <a:solidFill>
                <a:schemeClr val="tx1"/>
              </a:solidFill>
            </a:endParaRPr>
          </a:p>
        </p:txBody>
      </p:sp>
    </p:spTree>
    <p:extLst>
      <p:ext uri="{BB962C8B-B14F-4D97-AF65-F5344CB8AC3E}">
        <p14:creationId xmlns:p14="http://schemas.microsoft.com/office/powerpoint/2010/main" val="34267131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9_Mellanrubrik / Väliotsikko 2">
    <p:spTree>
      <p:nvGrpSpPr>
        <p:cNvPr id="1" name=""/>
        <p:cNvGrpSpPr/>
        <p:nvPr/>
      </p:nvGrpSpPr>
      <p:grpSpPr>
        <a:xfrm>
          <a:off x="0" y="0"/>
          <a:ext cx="0" cy="0"/>
          <a:chOff x="0" y="0"/>
          <a:chExt cx="0" cy="0"/>
        </a:xfrm>
      </p:grpSpPr>
      <p:sp>
        <p:nvSpPr>
          <p:cNvPr id="28" name="Rubrik">
            <a:extLst>
              <a:ext uri="{FF2B5EF4-FFF2-40B4-BE49-F238E27FC236}">
                <a16:creationId xmlns:a16="http://schemas.microsoft.com/office/drawing/2014/main" id="{205F0CE6-FF24-48D9-88EA-D77D0AB4F0AB}"/>
              </a:ext>
            </a:extLst>
          </p:cNvPr>
          <p:cNvSpPr>
            <a:spLocks noGrp="1"/>
          </p:cNvSpPr>
          <p:nvPr>
            <p:ph type="title" idx="4294967295"/>
          </p:nvPr>
        </p:nvSpPr>
        <p:spPr>
          <a:xfrm>
            <a:off x="1653884" y="413813"/>
            <a:ext cx="9327754" cy="774907"/>
          </a:xfrm>
        </p:spPr>
        <p:txBody>
          <a:bodyPr/>
          <a:lstStyle/>
          <a:p>
            <a:r>
              <a:rPr lang="fi-FI" sz="3600" b="1" err="1">
                <a:solidFill>
                  <a:schemeClr val="tx1"/>
                </a:solidFill>
              </a:rPr>
              <a:t>Kundupplevelse</a:t>
            </a:r>
            <a:endParaRPr lang="fi-FI" sz="3600" b="1">
              <a:solidFill>
                <a:schemeClr val="tx1"/>
              </a:solidFill>
            </a:endParaRPr>
          </a:p>
        </p:txBody>
      </p:sp>
    </p:spTree>
    <p:extLst>
      <p:ext uri="{BB962C8B-B14F-4D97-AF65-F5344CB8AC3E}">
        <p14:creationId xmlns:p14="http://schemas.microsoft.com/office/powerpoint/2010/main" val="9120408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E5E4426B-1263-FF2F-84C3-2A76EC01A48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63665" y="669804"/>
            <a:ext cx="3028335" cy="700303"/>
          </a:xfrm>
          <a:prstGeom prst="rect">
            <a:avLst/>
          </a:prstGeom>
        </p:spPr>
      </p:pic>
    </p:spTree>
    <p:extLst>
      <p:ext uri="{BB962C8B-B14F-4D97-AF65-F5344CB8AC3E}">
        <p14:creationId xmlns:p14="http://schemas.microsoft.com/office/powerpoint/2010/main" val="11985162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BD9989D6-F31F-4EC5-946F-B333986A8700}"/>
              </a:ext>
            </a:extLst>
          </p:cNvPr>
          <p:cNvSpPr>
            <a:spLocks noGrp="1"/>
          </p:cNvSpPr>
          <p:nvPr>
            <p:ph type="title" hasCustomPrompt="1"/>
          </p:nvPr>
        </p:nvSpPr>
        <p:spPr>
          <a:xfrm>
            <a:off x="2651512" y="1481560"/>
            <a:ext cx="7881449" cy="2511706"/>
          </a:xfrm>
        </p:spPr>
        <p:txBody>
          <a:bodyPr anchor="b">
            <a:noAutofit/>
          </a:bodyPr>
          <a:lstStyle>
            <a:lvl1pPr>
              <a:defRPr sz="6000" b="1">
                <a:solidFill>
                  <a:schemeClr val="bg1"/>
                </a:solidFill>
              </a:defRPr>
            </a:lvl1pPr>
          </a:lstStyle>
          <a:p>
            <a:r>
              <a:rPr lang="sv-SE"/>
              <a:t>Klicka för att sätta </a:t>
            </a:r>
            <a:br>
              <a:rPr lang="sv-SE"/>
            </a:br>
            <a:r>
              <a:rPr lang="sv-SE"/>
              <a:t>rubriken</a:t>
            </a:r>
            <a:endParaRPr lang="fi-FI"/>
          </a:p>
        </p:txBody>
      </p:sp>
      <p:sp>
        <p:nvSpPr>
          <p:cNvPr id="3" name="Tekstin paikkamerkki 2">
            <a:extLst>
              <a:ext uri="{FF2B5EF4-FFF2-40B4-BE49-F238E27FC236}">
                <a16:creationId xmlns:a16="http://schemas.microsoft.com/office/drawing/2014/main" id="{316C2E39-1FFB-4EB1-83CE-55B81ACB00AE}"/>
              </a:ext>
            </a:extLst>
          </p:cNvPr>
          <p:cNvSpPr>
            <a:spLocks noGrp="1"/>
          </p:cNvSpPr>
          <p:nvPr>
            <p:ph type="body" idx="1" hasCustomPrompt="1"/>
          </p:nvPr>
        </p:nvSpPr>
        <p:spPr>
          <a:xfrm>
            <a:off x="2651512" y="4374498"/>
            <a:ext cx="7881448" cy="405846"/>
          </a:xfrm>
        </p:spPr>
        <p:txBody>
          <a:bodyPr>
            <a:noAutofit/>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spTree>
    <p:extLst>
      <p:ext uri="{BB962C8B-B14F-4D97-AF65-F5344CB8AC3E}">
        <p14:creationId xmlns:p14="http://schemas.microsoft.com/office/powerpoint/2010/main" val="461346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nehåll /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1CCC9F-863F-4912-9980-8F52D255222E}"/>
              </a:ext>
            </a:extLst>
          </p:cNvPr>
          <p:cNvSpPr>
            <a:spLocks noGrp="1"/>
          </p:cNvSpPr>
          <p:nvPr>
            <p:ph type="title" hasCustomPrompt="1"/>
          </p:nvPr>
        </p:nvSpPr>
        <p:spPr>
          <a:xfrm>
            <a:off x="1853391" y="762946"/>
            <a:ext cx="9327754" cy="1563565"/>
          </a:xfrm>
        </p:spPr>
        <p:txBody>
          <a:bodyPr>
            <a:normAutofit/>
          </a:bodyPr>
          <a:lstStyle>
            <a:lvl1pPr>
              <a:defRPr sz="3200" b="1"/>
            </a:lvl1pPr>
          </a:lstStyle>
          <a:p>
            <a:r>
              <a:rPr lang="sv-SE"/>
              <a:t>Klicka för att sätta </a:t>
            </a:r>
            <a:br>
              <a:rPr lang="sv-SE"/>
            </a:br>
            <a:r>
              <a:rPr lang="sv-SE"/>
              <a:t>rubriken</a:t>
            </a:r>
            <a:endParaRPr lang="fi-FI"/>
          </a:p>
        </p:txBody>
      </p:sp>
      <p:sp>
        <p:nvSpPr>
          <p:cNvPr id="3" name="Sisällön paikkamerkki 2">
            <a:extLst>
              <a:ext uri="{FF2B5EF4-FFF2-40B4-BE49-F238E27FC236}">
                <a16:creationId xmlns:a16="http://schemas.microsoft.com/office/drawing/2014/main" id="{76D1FF4A-38CC-40DC-83BE-DDE4BF5548B2}"/>
              </a:ext>
            </a:extLst>
          </p:cNvPr>
          <p:cNvSpPr>
            <a:spLocks noGrp="1"/>
          </p:cNvSpPr>
          <p:nvPr>
            <p:ph sz="half" idx="1" hasCustomPrompt="1"/>
          </p:nvPr>
        </p:nvSpPr>
        <p:spPr>
          <a:xfrm>
            <a:off x="1853389" y="2326511"/>
            <a:ext cx="9327755" cy="3850452"/>
          </a:xfrm>
        </p:spPr>
        <p:txBody>
          <a:bodyPr>
            <a:normAutofit/>
          </a:bodyPr>
          <a:lstStyle>
            <a:lvl1pPr marL="457200" indent="-457200">
              <a:buClr>
                <a:schemeClr val="accent1"/>
              </a:buClr>
              <a:buFont typeface="Arial" panose="020B0604020202020204" pitchFamily="34" charset="0"/>
              <a:buChar char="•"/>
              <a:defRPr sz="2400"/>
            </a:lvl1pPr>
          </a:lstStyle>
          <a:p>
            <a:pPr algn="l"/>
            <a:r>
              <a:rPr lang="sv-SE" b="0" i="0">
                <a:effectLst/>
                <a:latin typeface="Segoe UI" panose="020B0502040204020203" pitchFamily="34" charset="0"/>
              </a:rPr>
              <a:t>Klicka för att sätta texten</a:t>
            </a:r>
          </a:p>
        </p:txBody>
      </p:sp>
    </p:spTree>
    <p:extLst>
      <p:ext uri="{BB962C8B-B14F-4D97-AF65-F5344CB8AC3E}">
        <p14:creationId xmlns:p14="http://schemas.microsoft.com/office/powerpoint/2010/main" val="195650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cxnSp>
        <p:nvCxnSpPr>
          <p:cNvPr id="5" name="Straight Connector 4">
            <a:extLst>
              <a:ext uri="{FF2B5EF4-FFF2-40B4-BE49-F238E27FC236}">
                <a16:creationId xmlns:a16="http://schemas.microsoft.com/office/drawing/2014/main" id="{7D524BBE-09B8-48EA-859D-3860E4E8A31C}"/>
              </a:ext>
            </a:extLst>
          </p:cNvPr>
          <p:cNvCxnSpPr/>
          <p:nvPr userDrawn="1"/>
        </p:nvCxnSpPr>
        <p:spPr>
          <a:xfrm>
            <a:off x="4798800" y="1391960"/>
            <a:ext cx="0" cy="596669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663A9F8-806C-4F2D-8EDE-F3C63879E4F0}"/>
              </a:ext>
            </a:extLst>
          </p:cNvPr>
          <p:cNvCxnSpPr/>
          <p:nvPr userDrawn="1"/>
        </p:nvCxnSpPr>
        <p:spPr>
          <a:xfrm>
            <a:off x="8532000" y="891309"/>
            <a:ext cx="0" cy="596669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7C2F3AC7-DD9D-4569-9C23-2C361AB2CEE3}"/>
              </a:ext>
            </a:extLst>
          </p:cNvPr>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55136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Rectangle 6">
            <a:extLst>
              <a:ext uri="{FF2B5EF4-FFF2-40B4-BE49-F238E27FC236}">
                <a16:creationId xmlns:a16="http://schemas.microsoft.com/office/drawing/2014/main" id="{7C2F3AC7-DD9D-4569-9C23-2C361AB2CEE3}"/>
              </a:ext>
            </a:extLst>
          </p:cNvPr>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72178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Mellanrubrik / Väliotsikko 1">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2" name="Kuva 11">
            <a:extLst>
              <a:ext uri="{FF2B5EF4-FFF2-40B4-BE49-F238E27FC236}">
                <a16:creationId xmlns:a16="http://schemas.microsoft.com/office/drawing/2014/main" id="{F6B8AB5D-811F-4B06-A2B7-A29159A8EF82}"/>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7582" r="2599" b="7653"/>
          <a:stretch/>
        </p:blipFill>
        <p:spPr>
          <a:xfrm>
            <a:off x="2553495" y="-1"/>
            <a:ext cx="9638506" cy="6858001"/>
          </a:xfrm>
          <a:prstGeom prst="rect">
            <a:avLst/>
          </a:prstGeom>
        </p:spPr>
      </p:pic>
      <p:sp>
        <p:nvSpPr>
          <p:cNvPr id="7" name="Suorakulmio 6">
            <a:extLst>
              <a:ext uri="{FF2B5EF4-FFF2-40B4-BE49-F238E27FC236}">
                <a16:creationId xmlns:a16="http://schemas.microsoft.com/office/drawing/2014/main" id="{621CD312-6FC1-4BBF-800D-A161539795B1}"/>
              </a:ext>
              <a:ext uri="{C183D7F6-B498-43B3-948B-1728B52AA6E4}">
                <adec:decorative xmlns:adec="http://schemas.microsoft.com/office/drawing/2017/decorative" val="1"/>
              </a:ext>
            </a:extLst>
          </p:cNvPr>
          <p:cNvSpPr/>
          <p:nvPr userDrawn="1"/>
        </p:nvSpPr>
        <p:spPr>
          <a:xfrm>
            <a:off x="1828800" y="555585"/>
            <a:ext cx="9769034" cy="57641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Otsikko 1">
            <a:extLst>
              <a:ext uri="{FF2B5EF4-FFF2-40B4-BE49-F238E27FC236}">
                <a16:creationId xmlns:a16="http://schemas.microsoft.com/office/drawing/2014/main" id="{6B794C0E-ABDA-46B2-87C9-9CE37E803DF1}"/>
              </a:ext>
            </a:extLst>
          </p:cNvPr>
          <p:cNvSpPr>
            <a:spLocks noGrp="1"/>
          </p:cNvSpPr>
          <p:nvPr>
            <p:ph type="title" hasCustomPrompt="1"/>
          </p:nvPr>
        </p:nvSpPr>
        <p:spPr>
          <a:xfrm>
            <a:off x="2651512" y="1481560"/>
            <a:ext cx="7881449" cy="2511706"/>
          </a:xfrm>
        </p:spPr>
        <p:txBody>
          <a:bodyPr anchor="b">
            <a:noAutofit/>
          </a:bodyPr>
          <a:lstStyle>
            <a:lvl1pPr>
              <a:defRPr sz="6000" b="1">
                <a:solidFill>
                  <a:schemeClr val="tx1"/>
                </a:solidFill>
              </a:defRPr>
            </a:lvl1pPr>
          </a:lstStyle>
          <a:p>
            <a:r>
              <a:rPr lang="sv-SE"/>
              <a:t>Klicka för att sätta </a:t>
            </a:r>
            <a:br>
              <a:rPr lang="sv-SE"/>
            </a:br>
            <a:r>
              <a:rPr lang="sv-SE"/>
              <a:t>rubriken</a:t>
            </a:r>
            <a:endParaRPr lang="fi-FI"/>
          </a:p>
        </p:txBody>
      </p:sp>
      <p:sp>
        <p:nvSpPr>
          <p:cNvPr id="15" name="Tekstin paikkamerkki 2">
            <a:extLst>
              <a:ext uri="{FF2B5EF4-FFF2-40B4-BE49-F238E27FC236}">
                <a16:creationId xmlns:a16="http://schemas.microsoft.com/office/drawing/2014/main" id="{3A0EC7A0-5676-4A13-9CF1-A44526782232}"/>
              </a:ext>
            </a:extLst>
          </p:cNvPr>
          <p:cNvSpPr>
            <a:spLocks noGrp="1"/>
          </p:cNvSpPr>
          <p:nvPr>
            <p:ph type="body" idx="1" hasCustomPrompt="1"/>
          </p:nvPr>
        </p:nvSpPr>
        <p:spPr>
          <a:xfrm>
            <a:off x="2651511" y="4281899"/>
            <a:ext cx="7881449" cy="382697"/>
          </a:xfrm>
        </p:spPr>
        <p:txBody>
          <a:bodyPr>
            <a:noAutofit/>
          </a:bodyPr>
          <a:lstStyle>
            <a:lvl1pPr marL="0" indent="0">
              <a:buNone/>
              <a:defRPr sz="2400" b="1">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spTree>
    <p:extLst>
      <p:ext uri="{BB962C8B-B14F-4D97-AF65-F5344CB8AC3E}">
        <p14:creationId xmlns:p14="http://schemas.microsoft.com/office/powerpoint/2010/main" val="9076733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Mellanrubrik / Väliotsikko 1">
    <p:spTree>
      <p:nvGrpSpPr>
        <p:cNvPr id="1" name=""/>
        <p:cNvGrpSpPr/>
        <p:nvPr/>
      </p:nvGrpSpPr>
      <p:grpSpPr>
        <a:xfrm>
          <a:off x="0" y="0"/>
          <a:ext cx="0" cy="0"/>
          <a:chOff x="0" y="0"/>
          <a:chExt cx="0" cy="0"/>
        </a:xfrm>
      </p:grpSpPr>
      <p:pic>
        <p:nvPicPr>
          <p:cNvPr id="12" name="Kuva 11">
            <a:extLst>
              <a:ext uri="{FF2B5EF4-FFF2-40B4-BE49-F238E27FC236}">
                <a16:creationId xmlns:a16="http://schemas.microsoft.com/office/drawing/2014/main" id="{97326C7A-C2EB-4325-8143-E8591DB57890}"/>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7122" r="2989" b="8476"/>
          <a:stretch/>
        </p:blipFill>
        <p:spPr>
          <a:xfrm>
            <a:off x="2550911" y="0"/>
            <a:ext cx="9641089" cy="6858000"/>
          </a:xfrm>
          <a:prstGeom prst="rect">
            <a:avLst/>
          </a:prstGeom>
        </p:spPr>
      </p:pic>
      <p:sp>
        <p:nvSpPr>
          <p:cNvPr id="7" name="Suorakulmio 6">
            <a:extLst>
              <a:ext uri="{FF2B5EF4-FFF2-40B4-BE49-F238E27FC236}">
                <a16:creationId xmlns:a16="http://schemas.microsoft.com/office/drawing/2014/main" id="{621CD312-6FC1-4BBF-800D-A161539795B1}"/>
              </a:ext>
              <a:ext uri="{C183D7F6-B498-43B3-948B-1728B52AA6E4}">
                <adec:decorative xmlns:adec="http://schemas.microsoft.com/office/drawing/2017/decorative" val="1"/>
              </a:ext>
            </a:extLst>
          </p:cNvPr>
          <p:cNvSpPr/>
          <p:nvPr userDrawn="1"/>
        </p:nvSpPr>
        <p:spPr>
          <a:xfrm>
            <a:off x="1828800" y="555585"/>
            <a:ext cx="9769034" cy="57641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Otsikko 1">
            <a:extLst>
              <a:ext uri="{FF2B5EF4-FFF2-40B4-BE49-F238E27FC236}">
                <a16:creationId xmlns:a16="http://schemas.microsoft.com/office/drawing/2014/main" id="{9E67AA12-B1E4-4AFF-9D09-DF4180C6A35E}"/>
              </a:ext>
            </a:extLst>
          </p:cNvPr>
          <p:cNvSpPr>
            <a:spLocks noGrp="1"/>
          </p:cNvSpPr>
          <p:nvPr>
            <p:ph type="title" hasCustomPrompt="1"/>
          </p:nvPr>
        </p:nvSpPr>
        <p:spPr>
          <a:xfrm>
            <a:off x="2651512" y="1481560"/>
            <a:ext cx="7881449" cy="2511706"/>
          </a:xfrm>
        </p:spPr>
        <p:txBody>
          <a:bodyPr anchor="b">
            <a:noAutofit/>
          </a:bodyPr>
          <a:lstStyle>
            <a:lvl1pPr>
              <a:defRPr sz="6000" b="1">
                <a:solidFill>
                  <a:schemeClr val="tx1"/>
                </a:solidFill>
              </a:defRPr>
            </a:lvl1pPr>
          </a:lstStyle>
          <a:p>
            <a:r>
              <a:rPr lang="sv-SE"/>
              <a:t>Klicka för att sätta </a:t>
            </a:r>
            <a:br>
              <a:rPr lang="sv-SE"/>
            </a:br>
            <a:r>
              <a:rPr lang="sv-SE"/>
              <a:t>rubriken</a:t>
            </a:r>
            <a:endParaRPr lang="fi-FI"/>
          </a:p>
        </p:txBody>
      </p:sp>
      <p:sp>
        <p:nvSpPr>
          <p:cNvPr id="15" name="Tekstin paikkamerkki 2">
            <a:extLst>
              <a:ext uri="{FF2B5EF4-FFF2-40B4-BE49-F238E27FC236}">
                <a16:creationId xmlns:a16="http://schemas.microsoft.com/office/drawing/2014/main" id="{1BBE9987-4AB2-4C77-9BF5-E044F5744C48}"/>
              </a:ext>
            </a:extLst>
          </p:cNvPr>
          <p:cNvSpPr>
            <a:spLocks noGrp="1"/>
          </p:cNvSpPr>
          <p:nvPr>
            <p:ph type="body" idx="1" hasCustomPrompt="1"/>
          </p:nvPr>
        </p:nvSpPr>
        <p:spPr>
          <a:xfrm>
            <a:off x="2651511" y="4281900"/>
            <a:ext cx="7881449" cy="428996"/>
          </a:xfrm>
        </p:spPr>
        <p:txBody>
          <a:bodyPr>
            <a:noAutofit/>
          </a:bodyPr>
          <a:lstStyle>
            <a:lvl1pPr marL="0" indent="0">
              <a:buNone/>
              <a:defRPr sz="2400" b="1">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a:r>
              <a:rPr lang="sv-SE" b="0" i="0">
                <a:effectLst/>
                <a:latin typeface="Segoe UI" panose="020B0502040204020203" pitchFamily="34" charset="0"/>
              </a:rPr>
              <a:t>Klicka för att sätta underrubriken</a:t>
            </a:r>
          </a:p>
        </p:txBody>
      </p:sp>
    </p:spTree>
    <p:extLst>
      <p:ext uri="{BB962C8B-B14F-4D97-AF65-F5344CB8AC3E}">
        <p14:creationId xmlns:p14="http://schemas.microsoft.com/office/powerpoint/2010/main" val="26094837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om /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513000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vslutning / Lopetus">
    <p:spTree>
      <p:nvGrpSpPr>
        <p:cNvPr id="1" name=""/>
        <p:cNvGrpSpPr/>
        <p:nvPr/>
      </p:nvGrpSpPr>
      <p:grpSpPr>
        <a:xfrm>
          <a:off x="0" y="0"/>
          <a:ext cx="0" cy="0"/>
          <a:chOff x="0" y="0"/>
          <a:chExt cx="0" cy="0"/>
        </a:xfrm>
      </p:grpSpPr>
      <p:sp>
        <p:nvSpPr>
          <p:cNvPr id="5" name="Suorakulmio 4">
            <a:extLst>
              <a:ext uri="{FF2B5EF4-FFF2-40B4-BE49-F238E27FC236}">
                <a16:creationId xmlns:a16="http://schemas.microsoft.com/office/drawing/2014/main" id="{7CFEF7D0-89E7-4DFE-9FC4-7B4ABF4A5357}"/>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ekstin paikkamerkki 2">
            <a:extLst>
              <a:ext uri="{FF2B5EF4-FFF2-40B4-BE49-F238E27FC236}">
                <a16:creationId xmlns:a16="http://schemas.microsoft.com/office/drawing/2014/main" id="{18EE2646-56AA-4BB0-8E80-712AD9226B4D}"/>
              </a:ext>
            </a:extLst>
          </p:cNvPr>
          <p:cNvSpPr>
            <a:spLocks noGrp="1"/>
          </p:cNvSpPr>
          <p:nvPr>
            <p:ph type="body" idx="1" hasCustomPrompt="1"/>
          </p:nvPr>
        </p:nvSpPr>
        <p:spPr>
          <a:xfrm>
            <a:off x="3043858" y="3604926"/>
            <a:ext cx="7710725" cy="351638"/>
          </a:xfrm>
        </p:spPr>
        <p:txBody>
          <a:bodyPr>
            <a:normAutofit/>
          </a:bodyPr>
          <a:lstStyle>
            <a:lvl1pPr marL="0" indent="0" algn="ctr">
              <a:buNone/>
              <a:defRPr sz="18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err="1"/>
              <a:t>Förnamn</a:t>
            </a:r>
            <a:r>
              <a:rPr lang="fi-FI"/>
              <a:t> </a:t>
            </a:r>
            <a:r>
              <a:rPr lang="fi-FI" err="1"/>
              <a:t>Efternamn</a:t>
            </a:r>
            <a:r>
              <a:rPr lang="fi-FI"/>
              <a:t> | </a:t>
            </a:r>
            <a:r>
              <a:rPr lang="fi-FI" err="1"/>
              <a:t>Kontaktinformation</a:t>
            </a:r>
            <a:r>
              <a:rPr lang="fi-FI"/>
              <a:t> | osterbottensvalfard.fi</a:t>
            </a:r>
          </a:p>
        </p:txBody>
      </p:sp>
    </p:spTree>
    <p:extLst>
      <p:ext uri="{BB962C8B-B14F-4D97-AF65-F5344CB8AC3E}">
        <p14:creationId xmlns:p14="http://schemas.microsoft.com/office/powerpoint/2010/main" val="360638654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3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741502" y="130139"/>
            <a:ext cx="9327754" cy="774907"/>
          </a:xfrm>
        </p:spPr>
        <p:txBody>
          <a:bodyPr/>
          <a:lstStyle>
            <a:lvl1pPr>
              <a:defRPr b="1"/>
            </a:lvl1pPr>
          </a:lstStyle>
          <a:p>
            <a:r>
              <a:rPr lang="fi-FI" sz="3600" err="1">
                <a:solidFill>
                  <a:schemeClr val="tx1"/>
                </a:solidFill>
              </a:rPr>
              <a:t>Patientsäkerhet</a:t>
            </a:r>
            <a:endParaRPr lang="fi-FI" sz="3600">
              <a:solidFill>
                <a:schemeClr val="tx1"/>
              </a:solidFill>
            </a:endParaRPr>
          </a:p>
        </p:txBody>
      </p:sp>
      <p:cxnSp>
        <p:nvCxnSpPr>
          <p:cNvPr id="15" name="Straight Connector 14"/>
          <p:cNvCxnSpPr>
            <a:cxnSpLocks/>
          </p:cNvCxnSpPr>
          <p:nvPr userDrawn="1"/>
        </p:nvCxnSpPr>
        <p:spPr>
          <a:xfrm>
            <a:off x="4609050" y="1618614"/>
            <a:ext cx="0" cy="287025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userDrawn="1"/>
        </p:nvCxnSpPr>
        <p:spPr>
          <a:xfrm>
            <a:off x="8101076" y="1618614"/>
            <a:ext cx="0" cy="28702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6A81F36-AC58-4DD9-C7DC-B9776BED227D}"/>
              </a:ext>
            </a:extLst>
          </p:cNvPr>
          <p:cNvSpPr/>
          <p:nvPr userDrawn="1"/>
        </p:nvSpPr>
        <p:spPr>
          <a:xfrm>
            <a:off x="1208213" y="1618614"/>
            <a:ext cx="10907573" cy="511712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9" name="Straight Connector 18">
            <a:extLst>
              <a:ext uri="{FF2B5EF4-FFF2-40B4-BE49-F238E27FC236}">
                <a16:creationId xmlns:a16="http://schemas.microsoft.com/office/drawing/2014/main" id="{32681D93-E218-7D07-1A5B-282B478E7723}"/>
              </a:ext>
            </a:extLst>
          </p:cNvPr>
          <p:cNvCxnSpPr>
            <a:cxnSpLocks/>
          </p:cNvCxnSpPr>
          <p:nvPr userDrawn="1"/>
        </p:nvCxnSpPr>
        <p:spPr>
          <a:xfrm>
            <a:off x="4609050" y="4488871"/>
            <a:ext cx="747308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ACC7CAA-3A95-8BEA-AD51-82BA742430DF}"/>
              </a:ext>
            </a:extLst>
          </p:cNvPr>
          <p:cNvCxnSpPr>
            <a:cxnSpLocks/>
          </p:cNvCxnSpPr>
          <p:nvPr userDrawn="1"/>
        </p:nvCxnSpPr>
        <p:spPr>
          <a:xfrm>
            <a:off x="4609050" y="4488871"/>
            <a:ext cx="0" cy="22468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0AF0572-4EC0-8FF6-DAC5-4173102B5DD7}"/>
              </a:ext>
            </a:extLst>
          </p:cNvPr>
          <p:cNvCxnSpPr>
            <a:cxnSpLocks/>
          </p:cNvCxnSpPr>
          <p:nvPr userDrawn="1"/>
        </p:nvCxnSpPr>
        <p:spPr>
          <a:xfrm>
            <a:off x="6628350" y="4488871"/>
            <a:ext cx="0" cy="22468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23951AD-C835-72D1-BF2F-871377F920FB}"/>
              </a:ext>
            </a:extLst>
          </p:cNvPr>
          <p:cNvCxnSpPr>
            <a:cxnSpLocks/>
          </p:cNvCxnSpPr>
          <p:nvPr userDrawn="1"/>
        </p:nvCxnSpPr>
        <p:spPr>
          <a:xfrm>
            <a:off x="9192099" y="4488871"/>
            <a:ext cx="0" cy="22468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A5412B49-581C-835D-8C01-D82A94FB7DC4}"/>
              </a:ext>
            </a:extLst>
          </p:cNvPr>
          <p:cNvCxnSpPr>
            <a:cxnSpLocks/>
          </p:cNvCxnSpPr>
          <p:nvPr userDrawn="1"/>
        </p:nvCxnSpPr>
        <p:spPr>
          <a:xfrm>
            <a:off x="1208213" y="4037767"/>
            <a:ext cx="34008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11936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4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741502" y="130139"/>
            <a:ext cx="9327754" cy="774907"/>
          </a:xfrm>
        </p:spPr>
        <p:txBody>
          <a:bodyPr/>
          <a:lstStyle>
            <a:lvl1pPr>
              <a:defRPr b="1"/>
            </a:lvl1pPr>
          </a:lstStyle>
          <a:p>
            <a:r>
              <a:rPr lang="fi-FI" sz="3600" err="1">
                <a:solidFill>
                  <a:schemeClr val="tx1"/>
                </a:solidFill>
              </a:rPr>
              <a:t>Patientsäkerhet</a:t>
            </a:r>
            <a:endParaRPr lang="fi-FI" sz="3600">
              <a:solidFill>
                <a:schemeClr val="tx1"/>
              </a:solidFill>
            </a:endParaRPr>
          </a:p>
        </p:txBody>
      </p:sp>
      <p:cxnSp>
        <p:nvCxnSpPr>
          <p:cNvPr id="15" name="Straight Connector 14"/>
          <p:cNvCxnSpPr>
            <a:cxnSpLocks/>
          </p:cNvCxnSpPr>
          <p:nvPr userDrawn="1"/>
        </p:nvCxnSpPr>
        <p:spPr>
          <a:xfrm>
            <a:off x="4609050" y="1618614"/>
            <a:ext cx="0" cy="287025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userDrawn="1"/>
        </p:nvCxnSpPr>
        <p:spPr>
          <a:xfrm>
            <a:off x="8101076" y="1618614"/>
            <a:ext cx="0" cy="28702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6A81F36-AC58-4DD9-C7DC-B9776BED227D}"/>
              </a:ext>
            </a:extLst>
          </p:cNvPr>
          <p:cNvSpPr/>
          <p:nvPr userDrawn="1"/>
        </p:nvSpPr>
        <p:spPr>
          <a:xfrm>
            <a:off x="1208213" y="1618614"/>
            <a:ext cx="10907573" cy="511712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9" name="Straight Connector 18">
            <a:extLst>
              <a:ext uri="{FF2B5EF4-FFF2-40B4-BE49-F238E27FC236}">
                <a16:creationId xmlns:a16="http://schemas.microsoft.com/office/drawing/2014/main" id="{32681D93-E218-7D07-1A5B-282B478E7723}"/>
              </a:ext>
            </a:extLst>
          </p:cNvPr>
          <p:cNvCxnSpPr>
            <a:cxnSpLocks/>
          </p:cNvCxnSpPr>
          <p:nvPr userDrawn="1"/>
        </p:nvCxnSpPr>
        <p:spPr>
          <a:xfrm>
            <a:off x="4609050" y="4347357"/>
            <a:ext cx="750673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ACC7CAA-3A95-8BEA-AD51-82BA742430DF}"/>
              </a:ext>
            </a:extLst>
          </p:cNvPr>
          <p:cNvCxnSpPr>
            <a:cxnSpLocks/>
          </p:cNvCxnSpPr>
          <p:nvPr userDrawn="1"/>
        </p:nvCxnSpPr>
        <p:spPr>
          <a:xfrm>
            <a:off x="4609050" y="4488871"/>
            <a:ext cx="0" cy="22468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0AF0572-4EC0-8FF6-DAC5-4173102B5DD7}"/>
              </a:ext>
            </a:extLst>
          </p:cNvPr>
          <p:cNvCxnSpPr>
            <a:cxnSpLocks/>
          </p:cNvCxnSpPr>
          <p:nvPr userDrawn="1"/>
        </p:nvCxnSpPr>
        <p:spPr>
          <a:xfrm>
            <a:off x="8101076" y="4488871"/>
            <a:ext cx="0" cy="22468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A5412B49-581C-835D-8C01-D82A94FB7DC4}"/>
              </a:ext>
            </a:extLst>
          </p:cNvPr>
          <p:cNvCxnSpPr>
            <a:cxnSpLocks/>
          </p:cNvCxnSpPr>
          <p:nvPr userDrawn="1"/>
        </p:nvCxnSpPr>
        <p:spPr>
          <a:xfrm>
            <a:off x="1208213" y="4347357"/>
            <a:ext cx="340083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33412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9_Mellanrubrik / Väliotsikko 2">
    <p:spTree>
      <p:nvGrpSpPr>
        <p:cNvPr id="1" name=""/>
        <p:cNvGrpSpPr/>
        <p:nvPr/>
      </p:nvGrpSpPr>
      <p:grpSpPr>
        <a:xfrm>
          <a:off x="0" y="0"/>
          <a:ext cx="0" cy="0"/>
          <a:chOff x="0" y="0"/>
          <a:chExt cx="0" cy="0"/>
        </a:xfrm>
      </p:grpSpPr>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741502" y="130139"/>
            <a:ext cx="9327754" cy="774907"/>
          </a:xfrm>
        </p:spPr>
        <p:txBody>
          <a:bodyPr/>
          <a:lstStyle>
            <a:lvl1pPr>
              <a:defRPr b="1"/>
            </a:lvl1pPr>
          </a:lstStyle>
          <a:p>
            <a:r>
              <a:rPr lang="fi-FI" sz="3600" err="1">
                <a:solidFill>
                  <a:schemeClr val="tx1"/>
                </a:solidFill>
              </a:rPr>
              <a:t>Patientsäkerhet</a:t>
            </a:r>
            <a:endParaRPr lang="fi-FI" sz="3600">
              <a:solidFill>
                <a:schemeClr val="tx1"/>
              </a:solidFill>
            </a:endParaRPr>
          </a:p>
        </p:txBody>
      </p:sp>
      <p:sp>
        <p:nvSpPr>
          <p:cNvPr id="2" name="Rectangle 1">
            <a:extLst>
              <a:ext uri="{FF2B5EF4-FFF2-40B4-BE49-F238E27FC236}">
                <a16:creationId xmlns:a16="http://schemas.microsoft.com/office/drawing/2014/main" id="{86A81F36-AC58-4DD9-C7DC-B9776BED227D}"/>
              </a:ext>
            </a:extLst>
          </p:cNvPr>
          <p:cNvSpPr/>
          <p:nvPr userDrawn="1"/>
        </p:nvSpPr>
        <p:spPr>
          <a:xfrm>
            <a:off x="1208213" y="1618614"/>
            <a:ext cx="10907573" cy="511712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0" name="Straight Connector 19">
            <a:extLst>
              <a:ext uri="{FF2B5EF4-FFF2-40B4-BE49-F238E27FC236}">
                <a16:creationId xmlns:a16="http://schemas.microsoft.com/office/drawing/2014/main" id="{9ACC7CAA-3A95-8BEA-AD51-82BA742430DF}"/>
              </a:ext>
            </a:extLst>
          </p:cNvPr>
          <p:cNvCxnSpPr>
            <a:cxnSpLocks/>
          </p:cNvCxnSpPr>
          <p:nvPr userDrawn="1"/>
        </p:nvCxnSpPr>
        <p:spPr>
          <a:xfrm>
            <a:off x="6718662" y="1618614"/>
            <a:ext cx="0" cy="51171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94214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F682865-C634-470C-B0FF-8EFBD469A413}"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92D4A-3EEA-4580-801C-0CD0F8798CFC}" type="slidenum">
              <a:rPr lang="en-US" smtClean="0"/>
              <a:t>‹#›</a:t>
            </a:fld>
            <a:endParaRPr lang="en-US"/>
          </a:p>
        </p:txBody>
      </p:sp>
    </p:spTree>
    <p:extLst>
      <p:ext uri="{BB962C8B-B14F-4D97-AF65-F5344CB8AC3E}">
        <p14:creationId xmlns:p14="http://schemas.microsoft.com/office/powerpoint/2010/main" val="12088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nehåll + bild / Sisältö +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1CCC9F-863F-4912-9980-8F52D255222E}"/>
              </a:ext>
            </a:extLst>
          </p:cNvPr>
          <p:cNvSpPr>
            <a:spLocks noGrp="1"/>
          </p:cNvSpPr>
          <p:nvPr>
            <p:ph type="title" hasCustomPrompt="1"/>
          </p:nvPr>
        </p:nvSpPr>
        <p:spPr>
          <a:xfrm>
            <a:off x="1853391" y="762946"/>
            <a:ext cx="4491680" cy="1563565"/>
          </a:xfrm>
        </p:spPr>
        <p:txBody>
          <a:bodyPr>
            <a:normAutofit/>
          </a:bodyPr>
          <a:lstStyle>
            <a:lvl1pPr>
              <a:defRPr sz="3200" b="1"/>
            </a:lvl1pPr>
          </a:lstStyle>
          <a:p>
            <a:r>
              <a:rPr lang="sv-SE"/>
              <a:t>Klicka för att sätta </a:t>
            </a:r>
            <a:br>
              <a:rPr lang="sv-SE"/>
            </a:br>
            <a:r>
              <a:rPr lang="sv-SE"/>
              <a:t>rubriken</a:t>
            </a:r>
            <a:endParaRPr lang="fi-FI"/>
          </a:p>
        </p:txBody>
      </p:sp>
      <p:sp>
        <p:nvSpPr>
          <p:cNvPr id="3" name="Sisällön paikkamerkki 2">
            <a:extLst>
              <a:ext uri="{FF2B5EF4-FFF2-40B4-BE49-F238E27FC236}">
                <a16:creationId xmlns:a16="http://schemas.microsoft.com/office/drawing/2014/main" id="{76D1FF4A-38CC-40DC-83BE-DDE4BF5548B2}"/>
              </a:ext>
            </a:extLst>
          </p:cNvPr>
          <p:cNvSpPr>
            <a:spLocks noGrp="1"/>
          </p:cNvSpPr>
          <p:nvPr>
            <p:ph sz="half" idx="1" hasCustomPrompt="1"/>
          </p:nvPr>
        </p:nvSpPr>
        <p:spPr>
          <a:xfrm>
            <a:off x="1853390" y="2326511"/>
            <a:ext cx="4491680" cy="3850452"/>
          </a:xfrm>
        </p:spPr>
        <p:txBody>
          <a:bodyPr>
            <a:normAutofit/>
          </a:bodyPr>
          <a:lstStyle>
            <a:lvl1pPr marL="457200" indent="-457200">
              <a:buClr>
                <a:schemeClr val="accent1"/>
              </a:buClr>
              <a:buFont typeface="Arial" panose="020B0604020202020204" pitchFamily="34" charset="0"/>
              <a:buChar char="•"/>
              <a:defRPr sz="2400"/>
            </a:lvl1pPr>
          </a:lstStyle>
          <a:p>
            <a:pPr algn="l"/>
            <a:r>
              <a:rPr lang="sv-SE" b="0" i="0">
                <a:effectLst/>
                <a:latin typeface="Segoe UI" panose="020B0502040204020203" pitchFamily="34" charset="0"/>
              </a:rPr>
              <a:t>Klicka för att sätta texten</a:t>
            </a:r>
          </a:p>
        </p:txBody>
      </p:sp>
      <p:sp>
        <p:nvSpPr>
          <p:cNvPr id="9" name="Sisällön paikkamerkki 2">
            <a:extLst>
              <a:ext uri="{FF2B5EF4-FFF2-40B4-BE49-F238E27FC236}">
                <a16:creationId xmlns:a16="http://schemas.microsoft.com/office/drawing/2014/main" id="{1DA025EC-89A3-44CB-B84C-6A8DB57CA696}"/>
              </a:ext>
            </a:extLst>
          </p:cNvPr>
          <p:cNvSpPr>
            <a:spLocks noGrp="1"/>
          </p:cNvSpPr>
          <p:nvPr>
            <p:ph sz="half" idx="10" hasCustomPrompt="1"/>
          </p:nvPr>
        </p:nvSpPr>
        <p:spPr>
          <a:xfrm>
            <a:off x="6772099" y="762946"/>
            <a:ext cx="4385897" cy="5414017"/>
          </a:xfrm>
        </p:spPr>
        <p:txBody>
          <a:bodyPr>
            <a:normAutofit/>
          </a:bodyPr>
          <a:lstStyle>
            <a:lvl1pPr marL="0" indent="0">
              <a:buFont typeface="Arial" panose="020B0604020202020204" pitchFamily="34" charset="0"/>
              <a:buNone/>
              <a:defRPr sz="1400">
                <a:solidFill>
                  <a:schemeClr val="accent2"/>
                </a:solidFill>
              </a:defRPr>
            </a:lvl1pPr>
          </a:lstStyle>
          <a:p>
            <a:pPr algn="l"/>
            <a:r>
              <a:rPr lang="fi-FI" b="0" i="0" err="1">
                <a:effectLst/>
                <a:latin typeface="Segoe UI" panose="020B0502040204020203" pitchFamily="34" charset="0"/>
              </a:rPr>
              <a:t>Infoga</a:t>
            </a:r>
            <a:r>
              <a:rPr lang="fi-FI" b="0" i="0">
                <a:effectLst/>
                <a:latin typeface="Segoe UI" panose="020B0502040204020203" pitchFamily="34" charset="0"/>
              </a:rPr>
              <a:t> bild</a:t>
            </a:r>
          </a:p>
        </p:txBody>
      </p:sp>
    </p:spTree>
    <p:extLst>
      <p:ext uri="{BB962C8B-B14F-4D97-AF65-F5344CB8AC3E}">
        <p14:creationId xmlns:p14="http://schemas.microsoft.com/office/powerpoint/2010/main" val="746549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48863" y="-61965"/>
            <a:ext cx="11043137" cy="686386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a:lvl1pPr>
          </a:lstStyle>
          <a:p>
            <a:r>
              <a:rPr lang="fi-FI" sz="3600">
                <a:solidFill>
                  <a:schemeClr val="tx1"/>
                </a:solidFill>
              </a:rPr>
              <a:t>Saatavuus/</a:t>
            </a:r>
            <a:r>
              <a:rPr lang="fi-FI" sz="3600" err="1">
                <a:solidFill>
                  <a:schemeClr val="tx1"/>
                </a:solidFill>
              </a:rPr>
              <a:t>Tillgänglighet</a:t>
            </a:r>
            <a:endParaRPr lang="fi-FI" sz="3600">
              <a:solidFill>
                <a:schemeClr val="tx1"/>
              </a:solidFill>
            </a:endParaRPr>
          </a:p>
        </p:txBody>
      </p:sp>
      <p:cxnSp>
        <p:nvCxnSpPr>
          <p:cNvPr id="3" name="Straight Connector 2"/>
          <p:cNvCxnSpPr/>
          <p:nvPr userDrawn="1"/>
        </p:nvCxnSpPr>
        <p:spPr>
          <a:xfrm>
            <a:off x="4798800" y="1391960"/>
            <a:ext cx="0" cy="596669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8517600" y="891309"/>
            <a:ext cx="0" cy="596669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99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2" cstate="print">
            <a:lum bright="70000" contrast="-70000"/>
            <a:extLst>
              <a:ext uri="{28A0092B-C50C-407E-A947-70E740481C1C}">
                <a14:useLocalDpi xmlns:a14="http://schemas.microsoft.com/office/drawing/2010/main" val="0"/>
              </a:ext>
            </a:extLst>
          </a:blip>
          <a:stretch>
            <a:fillRect/>
          </a:stretch>
        </p:blipFill>
        <p:spPr>
          <a:xfrm>
            <a:off x="9066337" y="1694162"/>
            <a:ext cx="565977" cy="565977"/>
          </a:xfrm>
          <a:prstGeom prst="rect">
            <a:avLst/>
          </a:prstGeom>
          <a:solidFill>
            <a:srgbClr val="213A8F"/>
          </a:solidFill>
        </p:spPr>
      </p:pic>
      <p:pic>
        <p:nvPicPr>
          <p:cNvPr id="6" name="Picture 5"/>
          <p:cNvPicPr>
            <a:picLocks noChangeAspect="1"/>
          </p:cNvPicPr>
          <p:nvPr userDrawn="1"/>
        </p:nvPicPr>
        <p:blipFill>
          <a:blip r:embed="rId3" cstate="print">
            <a:lum bright="70000" contrast="-70000"/>
            <a:extLst>
              <a:ext uri="{28A0092B-C50C-407E-A947-70E740481C1C}">
                <a14:useLocalDpi xmlns:a14="http://schemas.microsoft.com/office/drawing/2010/main" val="0"/>
              </a:ext>
            </a:extLst>
          </a:blip>
          <a:stretch>
            <a:fillRect/>
          </a:stretch>
        </p:blipFill>
        <p:spPr>
          <a:xfrm rot="10800000">
            <a:off x="9038573" y="3248691"/>
            <a:ext cx="610548" cy="610548"/>
          </a:xfrm>
          <a:prstGeom prst="rect">
            <a:avLst/>
          </a:prstGeom>
        </p:spPr>
      </p:pic>
      <p:sp>
        <p:nvSpPr>
          <p:cNvPr id="7" name="Oval 6"/>
          <p:cNvSpPr/>
          <p:nvPr userDrawn="1"/>
        </p:nvSpPr>
        <p:spPr>
          <a:xfrm>
            <a:off x="5256000" y="1840493"/>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9" name="Oval 8"/>
          <p:cNvSpPr/>
          <p:nvPr userDrawn="1"/>
        </p:nvSpPr>
        <p:spPr>
          <a:xfrm>
            <a:off x="6192000" y="4244541"/>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0" name="Oval 9"/>
          <p:cNvSpPr/>
          <p:nvPr userDrawn="1"/>
        </p:nvSpPr>
        <p:spPr>
          <a:xfrm>
            <a:off x="6192000" y="3004809"/>
            <a:ext cx="860127" cy="860127"/>
          </a:xfrm>
          <a:prstGeom prst="ellipse">
            <a:avLst/>
          </a:prstGeom>
          <a:solidFill>
            <a:srgbClr val="FDC84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1" name="Oval 10"/>
          <p:cNvSpPr/>
          <p:nvPr userDrawn="1"/>
        </p:nvSpPr>
        <p:spPr>
          <a:xfrm>
            <a:off x="5256000" y="5484273"/>
            <a:ext cx="860127" cy="860127"/>
          </a:xfrm>
          <a:prstGeom prst="ellipse">
            <a:avLst/>
          </a:prstGeom>
          <a:solidFill>
            <a:srgbClr val="FDC84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2" name="Oval 11"/>
          <p:cNvSpPr/>
          <p:nvPr userDrawn="1"/>
        </p:nvSpPr>
        <p:spPr>
          <a:xfrm flipH="1">
            <a:off x="3744000" y="1840493"/>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3" name="Oval 12"/>
          <p:cNvSpPr/>
          <p:nvPr userDrawn="1"/>
        </p:nvSpPr>
        <p:spPr>
          <a:xfrm flipH="1">
            <a:off x="2808000" y="4279589"/>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4" name="Oval 13"/>
          <p:cNvSpPr/>
          <p:nvPr userDrawn="1"/>
        </p:nvSpPr>
        <p:spPr>
          <a:xfrm flipH="1">
            <a:off x="2808000" y="3001778"/>
            <a:ext cx="860127" cy="860127"/>
          </a:xfrm>
          <a:prstGeom prst="ellipse">
            <a:avLst/>
          </a:prstGeom>
          <a:solidFill>
            <a:srgbClr val="FDC84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5" name="Oval 14"/>
          <p:cNvSpPr/>
          <p:nvPr userDrawn="1"/>
        </p:nvSpPr>
        <p:spPr>
          <a:xfrm flipH="1">
            <a:off x="3744000" y="5496093"/>
            <a:ext cx="860127" cy="860127"/>
          </a:xfrm>
          <a:prstGeom prst="ellipse">
            <a:avLst/>
          </a:prstGeom>
          <a:solidFill>
            <a:srgbClr val="FDC84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pic>
        <p:nvPicPr>
          <p:cNvPr id="24" name="Picture 23"/>
          <p:cNvPicPr>
            <a:picLocks noChangeAspect="1"/>
          </p:cNvPicPr>
          <p:nvPr userDrawn="1"/>
        </p:nvPicPr>
        <p:blipFill>
          <a:blip r:embed="rId4"/>
          <a:stretch>
            <a:fillRect/>
          </a:stretch>
        </p:blipFill>
        <p:spPr>
          <a:xfrm>
            <a:off x="3951106" y="3421474"/>
            <a:ext cx="1926680" cy="1016988"/>
          </a:xfrm>
          <a:prstGeom prst="rect">
            <a:avLst/>
          </a:prstGeom>
        </p:spPr>
      </p:pic>
      <p:sp>
        <p:nvSpPr>
          <p:cNvPr id="25" name="TextBox 24"/>
          <p:cNvSpPr txBox="1"/>
          <p:nvPr userDrawn="1"/>
        </p:nvSpPr>
        <p:spPr>
          <a:xfrm>
            <a:off x="4581070" y="3074694"/>
            <a:ext cx="697987" cy="369332"/>
          </a:xfrm>
          <a:prstGeom prst="rect">
            <a:avLst/>
          </a:prstGeom>
          <a:noFill/>
        </p:spPr>
        <p:txBody>
          <a:bodyPr wrap="square" rtlCol="0">
            <a:spAutoFit/>
          </a:bodyPr>
          <a:lstStyle/>
          <a:p>
            <a:pPr algn="ctr"/>
            <a:r>
              <a:rPr lang="fi-FI" b="1">
                <a:solidFill>
                  <a:schemeClr val="accent4"/>
                </a:solidFill>
              </a:rPr>
              <a:t>NPS</a:t>
            </a:r>
            <a:endParaRPr lang="en-US" sz="1600" b="1">
              <a:solidFill>
                <a:schemeClr val="accent4"/>
              </a:solidFill>
            </a:endParaRPr>
          </a:p>
        </p:txBody>
      </p:sp>
    </p:spTree>
    <p:extLst>
      <p:ext uri="{BB962C8B-B14F-4D97-AF65-F5344CB8AC3E}">
        <p14:creationId xmlns:p14="http://schemas.microsoft.com/office/powerpoint/2010/main" val="1396539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2" cstate="print">
            <a:lum bright="70000" contrast="-70000"/>
            <a:extLst>
              <a:ext uri="{28A0092B-C50C-407E-A947-70E740481C1C}">
                <a14:useLocalDpi xmlns:a14="http://schemas.microsoft.com/office/drawing/2010/main" val="0"/>
              </a:ext>
            </a:extLst>
          </a:blip>
          <a:stretch>
            <a:fillRect/>
          </a:stretch>
        </p:blipFill>
        <p:spPr>
          <a:xfrm>
            <a:off x="9066337" y="1694162"/>
            <a:ext cx="565977" cy="565977"/>
          </a:xfrm>
          <a:prstGeom prst="rect">
            <a:avLst/>
          </a:prstGeom>
          <a:solidFill>
            <a:srgbClr val="213A8F"/>
          </a:solidFill>
        </p:spPr>
      </p:pic>
      <p:pic>
        <p:nvPicPr>
          <p:cNvPr id="6" name="Picture 5"/>
          <p:cNvPicPr>
            <a:picLocks noChangeAspect="1"/>
          </p:cNvPicPr>
          <p:nvPr userDrawn="1"/>
        </p:nvPicPr>
        <p:blipFill>
          <a:blip r:embed="rId3" cstate="print">
            <a:lum bright="70000" contrast="-70000"/>
            <a:extLst>
              <a:ext uri="{28A0092B-C50C-407E-A947-70E740481C1C}">
                <a14:useLocalDpi xmlns:a14="http://schemas.microsoft.com/office/drawing/2010/main" val="0"/>
              </a:ext>
            </a:extLst>
          </a:blip>
          <a:stretch>
            <a:fillRect/>
          </a:stretch>
        </p:blipFill>
        <p:spPr>
          <a:xfrm rot="10800000">
            <a:off x="9038573" y="3248691"/>
            <a:ext cx="610548" cy="610548"/>
          </a:xfrm>
          <a:prstGeom prst="rect">
            <a:avLst/>
          </a:prstGeom>
        </p:spPr>
      </p:pic>
      <p:sp>
        <p:nvSpPr>
          <p:cNvPr id="7" name="Oval 6"/>
          <p:cNvSpPr/>
          <p:nvPr userDrawn="1"/>
        </p:nvSpPr>
        <p:spPr>
          <a:xfrm>
            <a:off x="5256000" y="1840493"/>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9" name="Oval 8"/>
          <p:cNvSpPr/>
          <p:nvPr userDrawn="1"/>
        </p:nvSpPr>
        <p:spPr>
          <a:xfrm>
            <a:off x="6192000" y="4244541"/>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0" name="Oval 9"/>
          <p:cNvSpPr/>
          <p:nvPr userDrawn="1"/>
        </p:nvSpPr>
        <p:spPr>
          <a:xfrm>
            <a:off x="6192000" y="3004809"/>
            <a:ext cx="860127" cy="86012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1" name="Oval 10"/>
          <p:cNvSpPr/>
          <p:nvPr userDrawn="1"/>
        </p:nvSpPr>
        <p:spPr>
          <a:xfrm>
            <a:off x="5256000" y="5484273"/>
            <a:ext cx="860127" cy="86012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2" name="Oval 11"/>
          <p:cNvSpPr/>
          <p:nvPr userDrawn="1"/>
        </p:nvSpPr>
        <p:spPr>
          <a:xfrm flipH="1">
            <a:off x="3744000" y="1840493"/>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3" name="Oval 12"/>
          <p:cNvSpPr/>
          <p:nvPr userDrawn="1"/>
        </p:nvSpPr>
        <p:spPr>
          <a:xfrm flipH="1">
            <a:off x="2808000" y="4279589"/>
            <a:ext cx="860127" cy="860127"/>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4" name="Oval 13"/>
          <p:cNvSpPr/>
          <p:nvPr userDrawn="1"/>
        </p:nvSpPr>
        <p:spPr>
          <a:xfrm flipH="1">
            <a:off x="2808000" y="3001778"/>
            <a:ext cx="860127" cy="86012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sp>
        <p:nvSpPr>
          <p:cNvPr id="15" name="Oval 14"/>
          <p:cNvSpPr/>
          <p:nvPr userDrawn="1"/>
        </p:nvSpPr>
        <p:spPr>
          <a:xfrm flipH="1">
            <a:off x="3744000" y="5496093"/>
            <a:ext cx="860127" cy="86012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a:ea typeface="맑은 고딕" panose="020B0503020000020004" pitchFamily="34" charset="-127"/>
              <a:cs typeface="+mn-cs"/>
            </a:endParaRPr>
          </a:p>
        </p:txBody>
      </p:sp>
      <p:pic>
        <p:nvPicPr>
          <p:cNvPr id="24" name="Picture 23"/>
          <p:cNvPicPr>
            <a:picLocks noChangeAspect="1"/>
          </p:cNvPicPr>
          <p:nvPr userDrawn="1"/>
        </p:nvPicPr>
        <p:blipFill>
          <a:blip r:embed="rId4"/>
          <a:stretch>
            <a:fillRect/>
          </a:stretch>
        </p:blipFill>
        <p:spPr>
          <a:xfrm>
            <a:off x="3951106" y="3421474"/>
            <a:ext cx="1926680" cy="1016988"/>
          </a:xfrm>
          <a:prstGeom prst="rect">
            <a:avLst/>
          </a:prstGeom>
        </p:spPr>
      </p:pic>
      <p:sp>
        <p:nvSpPr>
          <p:cNvPr id="25" name="TextBox 24"/>
          <p:cNvSpPr txBox="1"/>
          <p:nvPr userDrawn="1"/>
        </p:nvSpPr>
        <p:spPr>
          <a:xfrm>
            <a:off x="4577121" y="3006628"/>
            <a:ext cx="705885" cy="369332"/>
          </a:xfrm>
          <a:prstGeom prst="rect">
            <a:avLst/>
          </a:prstGeom>
          <a:noFill/>
        </p:spPr>
        <p:txBody>
          <a:bodyPr wrap="square" rtlCol="0">
            <a:spAutoFit/>
          </a:bodyPr>
          <a:lstStyle/>
          <a:p>
            <a:pPr algn="ctr"/>
            <a:r>
              <a:rPr lang="fi-FI" b="1">
                <a:solidFill>
                  <a:schemeClr val="accent4"/>
                </a:solidFill>
              </a:rPr>
              <a:t>NPS</a:t>
            </a:r>
            <a:endParaRPr lang="en-US" sz="1600" b="1">
              <a:solidFill>
                <a:schemeClr val="accent4"/>
              </a:solidFill>
            </a:endParaRPr>
          </a:p>
        </p:txBody>
      </p:sp>
      <p:sp>
        <p:nvSpPr>
          <p:cNvPr id="28" name="Rubrik">
            <a:extLst>
              <a:ext uri="{FF2B5EF4-FFF2-40B4-BE49-F238E27FC236}">
                <a16:creationId xmlns:a16="http://schemas.microsoft.com/office/drawing/2014/main" id="{205F0CE6-FF24-48D9-88EA-D77D0AB4F0AB}"/>
              </a:ext>
            </a:extLst>
          </p:cNvPr>
          <p:cNvSpPr>
            <a:spLocks noGrp="1"/>
          </p:cNvSpPr>
          <p:nvPr>
            <p:ph type="title" idx="4294967295"/>
          </p:nvPr>
        </p:nvSpPr>
        <p:spPr>
          <a:xfrm>
            <a:off x="1653884" y="413813"/>
            <a:ext cx="9327754" cy="774907"/>
          </a:xfrm>
        </p:spPr>
        <p:txBody>
          <a:bodyPr/>
          <a:lstStyle/>
          <a:p>
            <a:r>
              <a:rPr lang="fi-FI" sz="3600" b="1" err="1">
                <a:solidFill>
                  <a:schemeClr val="tx1"/>
                </a:solidFill>
              </a:rPr>
              <a:t>Kundupplevelse</a:t>
            </a:r>
            <a:endParaRPr lang="fi-FI" sz="3600" b="1">
              <a:solidFill>
                <a:schemeClr val="tx1"/>
              </a:solidFill>
            </a:endParaRPr>
          </a:p>
        </p:txBody>
      </p:sp>
    </p:spTree>
    <p:extLst>
      <p:ext uri="{BB962C8B-B14F-4D97-AF65-F5344CB8AC3E}">
        <p14:creationId xmlns:p14="http://schemas.microsoft.com/office/powerpoint/2010/main" val="2291657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a:extLst>
              <a:ext uri="{FF2B5EF4-FFF2-40B4-BE49-F238E27FC236}">
                <a16:creationId xmlns:a16="http://schemas.microsoft.com/office/drawing/2014/main" id="{205F0CE6-FF24-48D9-88EA-D77D0AB4F0AB}"/>
              </a:ext>
            </a:extLst>
          </p:cNvPr>
          <p:cNvSpPr>
            <a:spLocks noGrp="1"/>
          </p:cNvSpPr>
          <p:nvPr>
            <p:ph type="title" idx="4294967295"/>
          </p:nvPr>
        </p:nvSpPr>
        <p:spPr>
          <a:xfrm>
            <a:off x="1653884" y="413813"/>
            <a:ext cx="9327754" cy="774907"/>
          </a:xfrm>
        </p:spPr>
        <p:txBody>
          <a:bodyPr/>
          <a:lstStyle>
            <a:lvl1pPr>
              <a:defRPr b="1"/>
            </a:lvl1pPr>
          </a:lstStyle>
          <a:p>
            <a:r>
              <a:rPr lang="fi-FI" sz="3600" err="1">
                <a:solidFill>
                  <a:schemeClr val="tx1"/>
                </a:solidFill>
              </a:rPr>
              <a:t>Säkerhet</a:t>
            </a:r>
            <a:r>
              <a:rPr lang="fi-FI" sz="3600">
                <a:solidFill>
                  <a:schemeClr val="tx1"/>
                </a:solidFill>
              </a:rPr>
              <a:t> </a:t>
            </a:r>
            <a:r>
              <a:rPr lang="fi-FI" sz="3600" err="1">
                <a:solidFill>
                  <a:schemeClr val="tx1"/>
                </a:solidFill>
              </a:rPr>
              <a:t>och</a:t>
            </a:r>
            <a:r>
              <a:rPr lang="fi-FI" sz="3600">
                <a:solidFill>
                  <a:schemeClr val="tx1"/>
                </a:solidFill>
              </a:rPr>
              <a:t> </a:t>
            </a:r>
            <a:r>
              <a:rPr lang="fi-FI" sz="3600" err="1">
                <a:solidFill>
                  <a:schemeClr val="tx1"/>
                </a:solidFill>
              </a:rPr>
              <a:t>kvalitet</a:t>
            </a:r>
            <a:endParaRPr lang="fi-FI" sz="3600">
              <a:solidFill>
                <a:schemeClr val="tx1"/>
              </a:solidFill>
            </a:endParaRPr>
          </a:p>
        </p:txBody>
      </p:sp>
      <p:cxnSp>
        <p:nvCxnSpPr>
          <p:cNvPr id="6" name="Straight Connector 5"/>
          <p:cNvCxnSpPr/>
          <p:nvPr userDrawn="1"/>
        </p:nvCxnSpPr>
        <p:spPr>
          <a:xfrm>
            <a:off x="1123602" y="4488872"/>
            <a:ext cx="11078095"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4680000" y="4488872"/>
            <a:ext cx="0" cy="245225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6480000" y="4488871"/>
            <a:ext cx="0" cy="245225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4680000" y="1299411"/>
            <a:ext cx="0" cy="318946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8640000" y="1264071"/>
            <a:ext cx="0" cy="32248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8280000" y="4488871"/>
            <a:ext cx="0" cy="245225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0997A41-488F-47FE-A14E-4E3CBAC2B407}"/>
              </a:ext>
            </a:extLst>
          </p:cNvPr>
          <p:cNvSpPr txBox="1"/>
          <p:nvPr userDrawn="1"/>
        </p:nvSpPr>
        <p:spPr>
          <a:xfrm>
            <a:off x="4735669" y="1404000"/>
            <a:ext cx="3826745" cy="584775"/>
          </a:xfrm>
          <a:prstGeom prst="rect">
            <a:avLst/>
          </a:prstGeom>
          <a:noFill/>
        </p:spPr>
        <p:txBody>
          <a:bodyPr wrap="square" rtlCol="0">
            <a:spAutoFit/>
          </a:bodyPr>
          <a:lstStyle/>
          <a:p>
            <a:pPr>
              <a:defRPr sz="1600" b="1" i="0" u="none" strike="noStrike" kern="1200" spc="0" baseline="0">
                <a:solidFill>
                  <a:srgbClr val="85C598"/>
                </a:solidFill>
                <a:latin typeface="+mn-lt"/>
                <a:ea typeface="+mn-ea"/>
                <a:cs typeface="+mn-cs"/>
              </a:defRPr>
            </a:pPr>
            <a:r>
              <a:rPr lang="sv-SE" b="1">
                <a:solidFill>
                  <a:srgbClr val="85C598"/>
                </a:solidFill>
              </a:rPr>
              <a:t>DE ANMÄLDA HÄNDELSERNAS KARAKTÄR</a:t>
            </a:r>
          </a:p>
        </p:txBody>
      </p:sp>
      <p:sp>
        <p:nvSpPr>
          <p:cNvPr id="23" name="TextBox 22">
            <a:extLst>
              <a:ext uri="{FF2B5EF4-FFF2-40B4-BE49-F238E27FC236}">
                <a16:creationId xmlns:a16="http://schemas.microsoft.com/office/drawing/2014/main" id="{62FE2FFB-F344-4344-940D-26D2C6046DF3}"/>
              </a:ext>
            </a:extLst>
          </p:cNvPr>
          <p:cNvSpPr txBox="1"/>
          <p:nvPr userDrawn="1"/>
        </p:nvSpPr>
        <p:spPr>
          <a:xfrm>
            <a:off x="1179185" y="1404000"/>
            <a:ext cx="2847474" cy="584775"/>
          </a:xfrm>
          <a:prstGeom prst="rect">
            <a:avLst/>
          </a:prstGeom>
          <a:noFill/>
        </p:spPr>
        <p:txBody>
          <a:bodyPr wrap="square" rtlCol="0">
            <a:spAutoFit/>
          </a:bodyPr>
          <a:lstStyle/>
          <a:p>
            <a:r>
              <a:rPr lang="fi-FI" sz="1600" b="1">
                <a:solidFill>
                  <a:schemeClr val="accent4"/>
                </a:solidFill>
              </a:rPr>
              <a:t>ANTAL ANMÄLAN OM NEGATIV HÄNDELSE </a:t>
            </a:r>
            <a:endParaRPr lang="en-US" sz="1600" b="1">
              <a:solidFill>
                <a:schemeClr val="accent4"/>
              </a:solidFill>
            </a:endParaRPr>
          </a:p>
        </p:txBody>
      </p:sp>
    </p:spTree>
    <p:extLst>
      <p:ext uri="{BB962C8B-B14F-4D97-AF65-F5344CB8AC3E}">
        <p14:creationId xmlns:p14="http://schemas.microsoft.com/office/powerpoint/2010/main" val="138068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Mellanrubrik / Väliotsikko 2">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9171C9EA-1BEC-4619-B728-CEDDB184F91C}"/>
              </a:ext>
              <a:ext uri="{C183D7F6-B498-43B3-948B-1728B52AA6E4}">
                <adec:decorative xmlns:adec="http://schemas.microsoft.com/office/drawing/2017/decorative" val="1"/>
              </a:ext>
            </a:extLst>
          </p:cNvPr>
          <p:cNvSpPr/>
          <p:nvPr userDrawn="1"/>
        </p:nvSpPr>
        <p:spPr>
          <a:xfrm>
            <a:off x="1122744" y="0"/>
            <a:ext cx="1106925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Rectangle 4"/>
          <p:cNvSpPr/>
          <p:nvPr userDrawn="1"/>
        </p:nvSpPr>
        <p:spPr>
          <a:xfrm>
            <a:off x="1055716" y="-11424"/>
            <a:ext cx="11213869" cy="14033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a:extLst>
              <a:ext uri="{FF2B5EF4-FFF2-40B4-BE49-F238E27FC236}">
                <a16:creationId xmlns:a16="http://schemas.microsoft.com/office/drawing/2014/main" id="{205F0CE6-FF24-48D9-88EA-D77D0AB4F0AB}"/>
              </a:ext>
            </a:extLst>
          </p:cNvPr>
          <p:cNvSpPr>
            <a:spLocks noGrp="1"/>
          </p:cNvSpPr>
          <p:nvPr>
            <p:ph type="title" idx="4294967295" hasCustomPrompt="1"/>
          </p:nvPr>
        </p:nvSpPr>
        <p:spPr>
          <a:xfrm>
            <a:off x="1653884" y="413813"/>
            <a:ext cx="9327754" cy="774907"/>
          </a:xfrm>
        </p:spPr>
        <p:txBody>
          <a:bodyPr/>
          <a:lstStyle>
            <a:lvl1pPr>
              <a:defRPr b="1"/>
            </a:lvl1pPr>
          </a:lstStyle>
          <a:p>
            <a:r>
              <a:rPr lang="fi-FI" sz="3600">
                <a:solidFill>
                  <a:schemeClr val="tx1"/>
                </a:solidFill>
              </a:rPr>
              <a:t>Turvallisuus ja laatu</a:t>
            </a:r>
          </a:p>
        </p:txBody>
      </p:sp>
      <p:sp>
        <p:nvSpPr>
          <p:cNvPr id="26" name="TextBox 25"/>
          <p:cNvSpPr txBox="1"/>
          <p:nvPr userDrawn="1"/>
        </p:nvSpPr>
        <p:spPr>
          <a:xfrm>
            <a:off x="1197033" y="1404000"/>
            <a:ext cx="2467897" cy="584775"/>
          </a:xfrm>
          <a:prstGeom prst="rect">
            <a:avLst/>
          </a:prstGeom>
          <a:noFill/>
        </p:spPr>
        <p:txBody>
          <a:bodyPr wrap="square" rtlCol="0">
            <a:spAutoFit/>
          </a:bodyPr>
          <a:lstStyle/>
          <a:p>
            <a:pPr>
              <a:defRPr sz="1600" b="1" i="0" u="none" strike="noStrike" kern="1200" spc="0" baseline="0">
                <a:solidFill>
                  <a:srgbClr val="85C598"/>
                </a:solidFill>
                <a:latin typeface="+mn-lt"/>
                <a:ea typeface="+mn-ea"/>
                <a:cs typeface="+mn-cs"/>
              </a:defRPr>
            </a:pPr>
            <a:r>
              <a:rPr lang="fi-FI" b="1">
                <a:solidFill>
                  <a:schemeClr val="accent4"/>
                </a:solidFill>
              </a:rPr>
              <a:t>VAARATAPAHTUMA ILMOITUSTEN MÄÄRÄ</a:t>
            </a:r>
            <a:endParaRPr lang="en-US" b="1">
              <a:solidFill>
                <a:schemeClr val="accent4"/>
              </a:solidFill>
            </a:endParaRPr>
          </a:p>
        </p:txBody>
      </p:sp>
      <p:sp>
        <p:nvSpPr>
          <p:cNvPr id="27" name="TextBox 26"/>
          <p:cNvSpPr txBox="1"/>
          <p:nvPr userDrawn="1"/>
        </p:nvSpPr>
        <p:spPr>
          <a:xfrm>
            <a:off x="4753431" y="1404000"/>
            <a:ext cx="2467897" cy="584775"/>
          </a:xfrm>
          <a:prstGeom prst="rect">
            <a:avLst/>
          </a:prstGeom>
          <a:noFill/>
        </p:spPr>
        <p:txBody>
          <a:bodyPr wrap="square" rtlCol="0">
            <a:spAutoFit/>
          </a:bodyPr>
          <a:lstStyle/>
          <a:p>
            <a:pPr>
              <a:defRPr sz="1600" b="1" i="0" u="none" strike="noStrike" kern="1200" spc="0" baseline="0">
                <a:solidFill>
                  <a:srgbClr val="85C598"/>
                </a:solidFill>
                <a:latin typeface="+mn-lt"/>
                <a:ea typeface="+mn-ea"/>
                <a:cs typeface="+mn-cs"/>
              </a:defRPr>
            </a:pPr>
            <a:r>
              <a:rPr lang="sv-SE" sz="1600" b="1">
                <a:solidFill>
                  <a:srgbClr val="85C598"/>
                </a:solidFill>
              </a:rPr>
              <a:t>VAARATAPAHTUMA ILMOITUKSET </a:t>
            </a:r>
          </a:p>
        </p:txBody>
      </p:sp>
      <p:cxnSp>
        <p:nvCxnSpPr>
          <p:cNvPr id="29" name="Straight Connector 28">
            <a:extLst>
              <a:ext uri="{FF2B5EF4-FFF2-40B4-BE49-F238E27FC236}">
                <a16:creationId xmlns:a16="http://schemas.microsoft.com/office/drawing/2014/main" id="{CEC3B77E-0D3E-4B5A-8A4D-5EEF2CF1F41B}"/>
              </a:ext>
            </a:extLst>
          </p:cNvPr>
          <p:cNvCxnSpPr/>
          <p:nvPr userDrawn="1"/>
        </p:nvCxnSpPr>
        <p:spPr>
          <a:xfrm>
            <a:off x="1123602" y="4488872"/>
            <a:ext cx="11078095"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6ADCBBD-B6ED-4152-B8C4-0DC573033107}"/>
              </a:ext>
            </a:extLst>
          </p:cNvPr>
          <p:cNvCxnSpPr/>
          <p:nvPr userDrawn="1"/>
        </p:nvCxnSpPr>
        <p:spPr>
          <a:xfrm>
            <a:off x="4680000" y="4488872"/>
            <a:ext cx="0" cy="245225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A35BE4C-1B5A-48EE-84DB-C2B08640B807}"/>
              </a:ext>
            </a:extLst>
          </p:cNvPr>
          <p:cNvCxnSpPr/>
          <p:nvPr userDrawn="1"/>
        </p:nvCxnSpPr>
        <p:spPr>
          <a:xfrm>
            <a:off x="6480000" y="4488871"/>
            <a:ext cx="0" cy="245225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941A194-48EB-4091-A182-F366B11A0BC8}"/>
              </a:ext>
            </a:extLst>
          </p:cNvPr>
          <p:cNvCxnSpPr/>
          <p:nvPr userDrawn="1"/>
        </p:nvCxnSpPr>
        <p:spPr>
          <a:xfrm>
            <a:off x="4680000" y="1299411"/>
            <a:ext cx="0" cy="318946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DF4010C-4B32-4FC4-9A31-D4B806832335}"/>
              </a:ext>
            </a:extLst>
          </p:cNvPr>
          <p:cNvCxnSpPr/>
          <p:nvPr userDrawn="1"/>
        </p:nvCxnSpPr>
        <p:spPr>
          <a:xfrm>
            <a:off x="8640000" y="1264071"/>
            <a:ext cx="0" cy="32248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6CD3214-45BE-4687-A978-284152739751}"/>
              </a:ext>
            </a:extLst>
          </p:cNvPr>
          <p:cNvCxnSpPr/>
          <p:nvPr userDrawn="1"/>
        </p:nvCxnSpPr>
        <p:spPr>
          <a:xfrm>
            <a:off x="8280000" y="4488871"/>
            <a:ext cx="0" cy="245225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AC76652-7BC2-88D3-FC99-0BBA62C5158F}"/>
              </a:ext>
            </a:extLst>
          </p:cNvPr>
          <p:cNvSpPr txBox="1">
            <a:spLocks/>
          </p:cNvSpPr>
          <p:nvPr userDrawn="1"/>
        </p:nvSpPr>
        <p:spPr>
          <a:xfrm>
            <a:off x="1168417" y="4500000"/>
            <a:ext cx="3496084" cy="461665"/>
          </a:xfrm>
          <a:prstGeom prst="rect">
            <a:avLst/>
          </a:prstGeom>
          <a:noFill/>
        </p:spPr>
        <p:txBody>
          <a:bodyPr wrap="square" rtlCol="0">
            <a:spAutoFit/>
          </a:bodyPr>
          <a:lstStyle/>
          <a:p>
            <a:r>
              <a:rPr lang="fi-FI" sz="1200" b="1">
                <a:solidFill>
                  <a:schemeClr val="accent4"/>
                </a:solidFill>
              </a:rPr>
              <a:t>ASIAKKAIDEN TEKEMÄT VAARATAPAHTUMA-ILMOITUKSET MÄÄRÄ</a:t>
            </a:r>
            <a:endParaRPr lang="en-US" sz="1200" b="1">
              <a:solidFill>
                <a:schemeClr val="accent4"/>
              </a:solidFill>
            </a:endParaRPr>
          </a:p>
        </p:txBody>
      </p:sp>
    </p:spTree>
    <p:extLst>
      <p:ext uri="{BB962C8B-B14F-4D97-AF65-F5344CB8AC3E}">
        <p14:creationId xmlns:p14="http://schemas.microsoft.com/office/powerpoint/2010/main" val="3841757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21" Type="http://schemas.openxmlformats.org/officeDocument/2006/relationships/slideLayout" Target="../slideLayouts/slideLayout38.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5" Type="http://schemas.openxmlformats.org/officeDocument/2006/relationships/image" Target="../media/image12.svg"/><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slideLayout" Target="../slideLayouts/slideLayout37.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24" Type="http://schemas.openxmlformats.org/officeDocument/2006/relationships/image" Target="../media/image1.png"/><Relationship Id="rId5" Type="http://schemas.openxmlformats.org/officeDocument/2006/relationships/slideLayout" Target="../slideLayouts/slideLayout22.xml"/><Relationship Id="rId15" Type="http://schemas.openxmlformats.org/officeDocument/2006/relationships/slideLayout" Target="../slideLayouts/slideLayout32.xml"/><Relationship Id="rId23" Type="http://schemas.openxmlformats.org/officeDocument/2006/relationships/theme" Target="../theme/theme2.xml"/><Relationship Id="rId10" Type="http://schemas.openxmlformats.org/officeDocument/2006/relationships/slideLayout" Target="../slideLayouts/slideLayout27.xml"/><Relationship Id="rId19" Type="http://schemas.openxmlformats.org/officeDocument/2006/relationships/slideLayout" Target="../slideLayouts/slideLayout36.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 Id="rId22"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DA7AAD77-E012-4221-83A5-D7ADEB8D241A}"/>
              </a:ext>
            </a:extLst>
          </p:cNvPr>
          <p:cNvSpPr>
            <a:spLocks noGrp="1"/>
          </p:cNvSpPr>
          <p:nvPr>
            <p:ph type="title"/>
          </p:nvPr>
        </p:nvSpPr>
        <p:spPr>
          <a:xfrm>
            <a:off x="1853390" y="762946"/>
            <a:ext cx="9125505" cy="909453"/>
          </a:xfrm>
          <a:prstGeom prst="rect">
            <a:avLst/>
          </a:prstGeom>
        </p:spPr>
        <p:txBody>
          <a:bodyPr vert="horz" lIns="91440" tIns="45720" rIns="91440" bIns="45720" rtlCol="0" anchor="ctr">
            <a:norm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201F2BC0-DD14-447B-BE79-5BFE77A3D519}"/>
              </a:ext>
            </a:extLst>
          </p:cNvPr>
          <p:cNvSpPr>
            <a:spLocks noGrp="1"/>
          </p:cNvSpPr>
          <p:nvPr>
            <p:ph type="body" idx="1"/>
          </p:nvPr>
        </p:nvSpPr>
        <p:spPr>
          <a:xfrm>
            <a:off x="1853390" y="1807336"/>
            <a:ext cx="9125505"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8" name="Kuva 7">
            <a:extLst>
              <a:ext uri="{FF2B5EF4-FFF2-40B4-BE49-F238E27FC236}">
                <a16:creationId xmlns:a16="http://schemas.microsoft.com/office/drawing/2014/main" id="{235314FF-C2D7-405B-A15B-6B537B96F66D}"/>
              </a:ext>
              <a:ext uri="{C183D7F6-B498-43B3-948B-1728B52AA6E4}">
                <adec:decorative xmlns:adec="http://schemas.microsoft.com/office/drawing/2017/decorative" val="1"/>
              </a:ext>
            </a:extLst>
          </p:cNvPr>
          <p:cNvPicPr>
            <a:picLocks noChangeAspect="1"/>
          </p:cNvPicPr>
          <p:nvPr userDrawn="1"/>
        </p:nvPicPr>
        <p:blipFill>
          <a:blip r:embed="rId19">
            <a:extLst>
              <a:ext uri="{96DAC541-7B7A-43D3-8B79-37D633B846F1}">
                <asvg:svgBlip xmlns:asvg="http://schemas.microsoft.com/office/drawing/2016/SVG/main" r:embed="rId20"/>
              </a:ext>
            </a:extLst>
          </a:blip>
          <a:stretch>
            <a:fillRect/>
          </a:stretch>
        </p:blipFill>
        <p:spPr>
          <a:xfrm>
            <a:off x="266216" y="552066"/>
            <a:ext cx="613457" cy="515001"/>
          </a:xfrm>
          <a:prstGeom prst="rect">
            <a:avLst/>
          </a:prstGeom>
        </p:spPr>
      </p:pic>
      <p:cxnSp>
        <p:nvCxnSpPr>
          <p:cNvPr id="10" name="Suora yhdysviiva 9">
            <a:extLst>
              <a:ext uri="{FF2B5EF4-FFF2-40B4-BE49-F238E27FC236}">
                <a16:creationId xmlns:a16="http://schemas.microsoft.com/office/drawing/2014/main" id="{8AE9BA5D-CB1F-42B4-95FA-B46C48732C58}"/>
              </a:ext>
            </a:extLst>
          </p:cNvPr>
          <p:cNvCxnSpPr/>
          <p:nvPr userDrawn="1"/>
        </p:nvCxnSpPr>
        <p:spPr>
          <a:xfrm>
            <a:off x="1143621" y="557760"/>
            <a:ext cx="0" cy="5736508"/>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Otsikon paikkamerkki 1">
            <a:extLst>
              <a:ext uri="{FF2B5EF4-FFF2-40B4-BE49-F238E27FC236}">
                <a16:creationId xmlns:a16="http://schemas.microsoft.com/office/drawing/2014/main" id="{D5D4B195-9A4B-4226-8C21-060A5ED30A41}"/>
              </a:ext>
              <a:ext uri="{C183D7F6-B498-43B3-948B-1728B52AA6E4}">
                <adec:decorative xmlns:adec="http://schemas.microsoft.com/office/drawing/2017/decorative" val="1"/>
              </a:ext>
            </a:extLst>
          </p:cNvPr>
          <p:cNvSpPr txBox="1">
            <a:spLocks/>
          </p:cNvSpPr>
          <p:nvPr userDrawn="1"/>
        </p:nvSpPr>
        <p:spPr>
          <a:xfrm>
            <a:off x="380411" y="1298695"/>
            <a:ext cx="476113" cy="5241000"/>
          </a:xfrm>
          <a:prstGeom prst="rect">
            <a:avLst/>
          </a:prstGeom>
        </p:spPr>
        <p:txBody>
          <a:bodyPr vert="vert270" lIns="91440" tIns="45720" rIns="91440" bIns="45720" numCol="1" rtlCol="0" anchor="ctr">
            <a:normAutofit/>
          </a:bodyP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marR="0" algn="r" rtl="0"/>
            <a:r>
              <a:rPr lang="fi-FI" sz="900" b="0" i="0" u="none" strike="noStrike" spc="300" baseline="30000">
                <a:solidFill>
                  <a:schemeClr val="tx1"/>
                </a:solidFill>
                <a:latin typeface="Arial" panose="020B0604020202020204" pitchFamily="34" charset="0"/>
              </a:rPr>
              <a:t>ÖSTERBOTTENS VÄLFÄRDSOMRÅDE </a:t>
            </a:r>
            <a:r>
              <a:rPr lang="fi-FI" sz="900" b="0" i="0" u="none" strike="noStrike" spc="300" baseline="30000">
                <a:solidFill>
                  <a:schemeClr val="accent2"/>
                </a:solidFill>
                <a:latin typeface="Arial" panose="020B0604020202020204" pitchFamily="34" charset="0"/>
              </a:rPr>
              <a:t>| POHJANMAAN HYVINVOINTIALUE </a:t>
            </a:r>
          </a:p>
        </p:txBody>
      </p:sp>
    </p:spTree>
    <p:extLst>
      <p:ext uri="{BB962C8B-B14F-4D97-AF65-F5344CB8AC3E}">
        <p14:creationId xmlns:p14="http://schemas.microsoft.com/office/powerpoint/2010/main" val="323155449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709" r:id="rId5"/>
    <p:sldLayoutId id="2147483693" r:id="rId6"/>
    <p:sldLayoutId id="2147483694" r:id="rId7"/>
    <p:sldLayoutId id="2147483695" r:id="rId8"/>
    <p:sldLayoutId id="2147483696" r:id="rId9"/>
    <p:sldLayoutId id="2147483697" r:id="rId10"/>
    <p:sldLayoutId id="2147483708" r:id="rId11"/>
    <p:sldLayoutId id="2147483706" r:id="rId12"/>
    <p:sldLayoutId id="2147483701" r:id="rId13"/>
    <p:sldLayoutId id="2147483702" r:id="rId14"/>
    <p:sldLayoutId id="2147483703" r:id="rId15"/>
    <p:sldLayoutId id="2147483704" r:id="rId16"/>
    <p:sldLayoutId id="2147483705" r:id="rId17"/>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DA7AAD77-E012-4221-83A5-D7ADEB8D241A}"/>
              </a:ext>
            </a:extLst>
          </p:cNvPr>
          <p:cNvSpPr>
            <a:spLocks noGrp="1"/>
          </p:cNvSpPr>
          <p:nvPr>
            <p:ph type="title"/>
          </p:nvPr>
        </p:nvSpPr>
        <p:spPr>
          <a:xfrm>
            <a:off x="1853390" y="762946"/>
            <a:ext cx="9125505" cy="909453"/>
          </a:xfrm>
          <a:prstGeom prst="rect">
            <a:avLst/>
          </a:prstGeom>
        </p:spPr>
        <p:txBody>
          <a:bodyPr vert="horz" lIns="91440" tIns="45720" rIns="91440" bIns="45720" rtlCol="0" anchor="ctr">
            <a:norm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201F2BC0-DD14-447B-BE79-5BFE77A3D519}"/>
              </a:ext>
            </a:extLst>
          </p:cNvPr>
          <p:cNvSpPr>
            <a:spLocks noGrp="1"/>
          </p:cNvSpPr>
          <p:nvPr>
            <p:ph type="body" idx="1"/>
          </p:nvPr>
        </p:nvSpPr>
        <p:spPr>
          <a:xfrm>
            <a:off x="1853390" y="1807336"/>
            <a:ext cx="9125505"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8" name="Kuva 7">
            <a:extLst>
              <a:ext uri="{FF2B5EF4-FFF2-40B4-BE49-F238E27FC236}">
                <a16:creationId xmlns:a16="http://schemas.microsoft.com/office/drawing/2014/main" id="{235314FF-C2D7-405B-A15B-6B537B96F66D}"/>
              </a:ext>
              <a:ext uri="{C183D7F6-B498-43B3-948B-1728B52AA6E4}">
                <adec:decorative xmlns:adec="http://schemas.microsoft.com/office/drawing/2017/decorative" val="1"/>
              </a:ext>
            </a:extLst>
          </p:cNvPr>
          <p:cNvPicPr>
            <a:picLocks noChangeAspect="1"/>
          </p:cNvPicPr>
          <p:nvPr userDrawn="1"/>
        </p:nvPicPr>
        <p:blipFill>
          <a:blip r:embed="rId24">
            <a:extLst>
              <a:ext uri="{96DAC541-7B7A-43D3-8B79-37D633B846F1}">
                <asvg:svgBlip xmlns:asvg="http://schemas.microsoft.com/office/drawing/2016/SVG/main" r:embed="rId25"/>
              </a:ext>
            </a:extLst>
          </a:blip>
          <a:stretch>
            <a:fillRect/>
          </a:stretch>
        </p:blipFill>
        <p:spPr>
          <a:xfrm>
            <a:off x="266216" y="552066"/>
            <a:ext cx="613457" cy="515001"/>
          </a:xfrm>
          <a:prstGeom prst="rect">
            <a:avLst/>
          </a:prstGeom>
        </p:spPr>
      </p:pic>
      <p:cxnSp>
        <p:nvCxnSpPr>
          <p:cNvPr id="10" name="Suora yhdysviiva 9">
            <a:extLst>
              <a:ext uri="{FF2B5EF4-FFF2-40B4-BE49-F238E27FC236}">
                <a16:creationId xmlns:a16="http://schemas.microsoft.com/office/drawing/2014/main" id="{8AE9BA5D-CB1F-42B4-95FA-B46C48732C58}"/>
              </a:ext>
            </a:extLst>
          </p:cNvPr>
          <p:cNvCxnSpPr/>
          <p:nvPr userDrawn="1"/>
        </p:nvCxnSpPr>
        <p:spPr>
          <a:xfrm>
            <a:off x="1143621" y="557760"/>
            <a:ext cx="0" cy="5736508"/>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Otsikon paikkamerkki 1">
            <a:extLst>
              <a:ext uri="{FF2B5EF4-FFF2-40B4-BE49-F238E27FC236}">
                <a16:creationId xmlns:a16="http://schemas.microsoft.com/office/drawing/2014/main" id="{D5D4B195-9A4B-4226-8C21-060A5ED30A41}"/>
              </a:ext>
              <a:ext uri="{C183D7F6-B498-43B3-948B-1728B52AA6E4}">
                <adec:decorative xmlns:adec="http://schemas.microsoft.com/office/drawing/2017/decorative" val="1"/>
              </a:ext>
            </a:extLst>
          </p:cNvPr>
          <p:cNvSpPr txBox="1">
            <a:spLocks/>
          </p:cNvSpPr>
          <p:nvPr userDrawn="1"/>
        </p:nvSpPr>
        <p:spPr>
          <a:xfrm>
            <a:off x="380411" y="1298695"/>
            <a:ext cx="476113" cy="5241000"/>
          </a:xfrm>
          <a:prstGeom prst="rect">
            <a:avLst/>
          </a:prstGeom>
        </p:spPr>
        <p:txBody>
          <a:bodyPr vert="vert270" lIns="91440" tIns="45720" rIns="91440" bIns="45720" numCol="1" rtlCol="0" anchor="ctr">
            <a:normAutofit/>
          </a:bodyP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marR="0" algn="r" rtl="0"/>
            <a:r>
              <a:rPr lang="fi-FI" sz="900" b="0" i="0" u="none" strike="noStrike" spc="300" baseline="30000">
                <a:solidFill>
                  <a:schemeClr val="tx1"/>
                </a:solidFill>
                <a:latin typeface="Arial" panose="020B0604020202020204" pitchFamily="34" charset="0"/>
              </a:rPr>
              <a:t>ÖSTERBOTTENS VÄLFÄRDSOMRÅDE </a:t>
            </a:r>
            <a:r>
              <a:rPr lang="fi-FI" sz="900" b="0" i="0" u="none" strike="noStrike" spc="300" baseline="30000">
                <a:solidFill>
                  <a:schemeClr val="accent2"/>
                </a:solidFill>
                <a:latin typeface="Arial" panose="020B0604020202020204" pitchFamily="34" charset="0"/>
              </a:rPr>
              <a:t>| POHJANMAAN HYVINVOINTIALUE </a:t>
            </a:r>
          </a:p>
        </p:txBody>
      </p:sp>
    </p:spTree>
    <p:extLst>
      <p:ext uri="{BB962C8B-B14F-4D97-AF65-F5344CB8AC3E}">
        <p14:creationId xmlns:p14="http://schemas.microsoft.com/office/powerpoint/2010/main" val="3175496899"/>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2" r:id="rId20"/>
    <p:sldLayoutId id="2147483730" r:id="rId21"/>
    <p:sldLayoutId id="2147483731" r:id="rId22"/>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osterbottensvalfard.fi/sa-har-fungerar-vi/kundens-och-patientens-rattigheter/tillgang-till-vard/" TargetMode="Externa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hyperlink" Target="https://osterbottensvalfard.fi/sa-har-fungerar-vi/kundens-och-patientens-rattigheter/tillgang-till-vard/" TargetMode="Externa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6.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7.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54E7A8-5072-420C-8029-2B2F9E87BE12}"/>
              </a:ext>
            </a:extLst>
          </p:cNvPr>
          <p:cNvSpPr>
            <a:spLocks noGrp="1"/>
          </p:cNvSpPr>
          <p:nvPr>
            <p:ph type="title"/>
          </p:nvPr>
        </p:nvSpPr>
        <p:spPr/>
        <p:txBody>
          <a:bodyPr>
            <a:noAutofit/>
          </a:bodyPr>
          <a:lstStyle/>
          <a:p>
            <a:r>
              <a:rPr lang="en-US" sz="4800"/>
              <a:t>R</a:t>
            </a:r>
            <a:r>
              <a:rPr lang="fi-FI" sz="4800" err="1"/>
              <a:t>apportering</a:t>
            </a:r>
            <a:r>
              <a:rPr lang="fi-FI" sz="4800"/>
              <a:t> av </a:t>
            </a:r>
            <a:r>
              <a:rPr lang="fi-FI" sz="4800" err="1"/>
              <a:t>egenkontroll</a:t>
            </a:r>
            <a:endParaRPr lang="fi-FI" sz="4800"/>
          </a:p>
        </p:txBody>
      </p:sp>
      <p:sp>
        <p:nvSpPr>
          <p:cNvPr id="3" name="Rubrik2">
            <a:extLst>
              <a:ext uri="{FF2B5EF4-FFF2-40B4-BE49-F238E27FC236}">
                <a16:creationId xmlns:a16="http://schemas.microsoft.com/office/drawing/2014/main" id="{CE2751FD-BF62-47E2-835B-FEDE70EA777A}"/>
              </a:ext>
            </a:extLst>
          </p:cNvPr>
          <p:cNvSpPr>
            <a:spLocks noGrp="1"/>
          </p:cNvSpPr>
          <p:nvPr>
            <p:ph type="body" idx="1"/>
          </p:nvPr>
        </p:nvSpPr>
        <p:spPr>
          <a:xfrm>
            <a:off x="2200099" y="3428273"/>
            <a:ext cx="9533191" cy="1093851"/>
          </a:xfrm>
        </p:spPr>
        <p:txBody>
          <a:bodyPr vert="horz" lIns="91440" tIns="45720" rIns="91440" bIns="45720" rtlCol="0" anchor="t">
            <a:normAutofit/>
          </a:bodyPr>
          <a:lstStyle/>
          <a:p>
            <a:r>
              <a:rPr lang="fi-FI"/>
              <a:t>Resultatområde: Öppen Social- och hälsovårdsservice, Social- och hälsocentral</a:t>
            </a:r>
            <a:endParaRPr lang="fi-FI">
              <a:cs typeface="Arial"/>
            </a:endParaRPr>
          </a:p>
          <a:p>
            <a:r>
              <a:rPr lang="fi-FI" err="1"/>
              <a:t>Period</a:t>
            </a:r>
            <a:r>
              <a:rPr lang="fi-FI"/>
              <a:t> </a:t>
            </a:r>
            <a:r>
              <a:rPr lang="fi-FI" err="1"/>
              <a:t>som</a:t>
            </a:r>
            <a:r>
              <a:rPr lang="fi-FI"/>
              <a:t> </a:t>
            </a:r>
            <a:r>
              <a:rPr lang="fi-FI" err="1"/>
              <a:t>rapporteras</a:t>
            </a:r>
            <a:r>
              <a:rPr lang="fi-FI"/>
              <a:t>: 9- 12.2025</a:t>
            </a:r>
            <a:endParaRPr lang="fi-FI">
              <a:cs typeface="Arial"/>
            </a:endParaRPr>
          </a:p>
        </p:txBody>
      </p:sp>
      <p:sp>
        <p:nvSpPr>
          <p:cNvPr id="5" name="TextBox 4"/>
          <p:cNvSpPr txBox="1"/>
          <p:nvPr/>
        </p:nvSpPr>
        <p:spPr>
          <a:xfrm>
            <a:off x="2200100" y="5153890"/>
            <a:ext cx="6683433" cy="954107"/>
          </a:xfrm>
          <a:prstGeom prst="rect">
            <a:avLst/>
          </a:prstGeom>
          <a:noFill/>
        </p:spPr>
        <p:txBody>
          <a:bodyPr wrap="square" rtlCol="0">
            <a:spAutoFit/>
          </a:bodyPr>
          <a:lstStyle/>
          <a:p>
            <a:r>
              <a:rPr lang="fi-FI" sz="1400" err="1">
                <a:solidFill>
                  <a:schemeClr val="bg1"/>
                </a:solidFill>
              </a:rPr>
              <a:t>Förkortningar</a:t>
            </a:r>
            <a:r>
              <a:rPr lang="fi-FI" sz="1400">
                <a:solidFill>
                  <a:schemeClr val="bg1"/>
                </a:solidFill>
              </a:rPr>
              <a:t>:</a:t>
            </a:r>
          </a:p>
          <a:p>
            <a:r>
              <a:rPr lang="fi-FI" sz="1400">
                <a:solidFill>
                  <a:schemeClr val="bg1"/>
                </a:solidFill>
              </a:rPr>
              <a:t>NPS (Net </a:t>
            </a:r>
            <a:r>
              <a:rPr lang="fi-FI" sz="1400" err="1">
                <a:solidFill>
                  <a:schemeClr val="bg1"/>
                </a:solidFill>
              </a:rPr>
              <a:t>Promoter</a:t>
            </a:r>
            <a:r>
              <a:rPr lang="fi-FI" sz="1400">
                <a:solidFill>
                  <a:schemeClr val="bg1"/>
                </a:solidFill>
              </a:rPr>
              <a:t> </a:t>
            </a:r>
            <a:r>
              <a:rPr lang="fi-FI" sz="1400" err="1">
                <a:solidFill>
                  <a:schemeClr val="bg1"/>
                </a:solidFill>
              </a:rPr>
              <a:t>Score</a:t>
            </a:r>
            <a:r>
              <a:rPr lang="fi-FI" sz="1400">
                <a:solidFill>
                  <a:schemeClr val="bg1"/>
                </a:solidFill>
              </a:rPr>
              <a:t>): </a:t>
            </a:r>
            <a:r>
              <a:rPr lang="fi-FI" sz="1400" err="1">
                <a:solidFill>
                  <a:schemeClr val="bg1"/>
                </a:solidFill>
              </a:rPr>
              <a:t>Rekommendationsindex</a:t>
            </a:r>
            <a:r>
              <a:rPr lang="fi-FI" sz="1400">
                <a:solidFill>
                  <a:schemeClr val="bg1"/>
                </a:solidFill>
              </a:rPr>
              <a:t> (</a:t>
            </a:r>
            <a:r>
              <a:rPr lang="fi-FI" sz="1400" err="1">
                <a:solidFill>
                  <a:schemeClr val="bg1"/>
                </a:solidFill>
              </a:rPr>
              <a:t>klienter</a:t>
            </a:r>
            <a:r>
              <a:rPr lang="fi-FI" sz="1400">
                <a:solidFill>
                  <a:schemeClr val="bg1"/>
                </a:solidFill>
              </a:rPr>
              <a:t> </a:t>
            </a:r>
            <a:r>
              <a:rPr lang="fi-FI" sz="1400" err="1">
                <a:solidFill>
                  <a:schemeClr val="bg1"/>
                </a:solidFill>
              </a:rPr>
              <a:t>och</a:t>
            </a:r>
            <a:r>
              <a:rPr lang="fi-FI" sz="1400">
                <a:solidFill>
                  <a:schemeClr val="bg1"/>
                </a:solidFill>
              </a:rPr>
              <a:t> personal)</a:t>
            </a:r>
          </a:p>
          <a:p>
            <a:r>
              <a:rPr lang="fi-FI" sz="1400" err="1">
                <a:solidFill>
                  <a:schemeClr val="bg1"/>
                </a:solidFill>
              </a:rPr>
              <a:t>Haipro</a:t>
            </a:r>
            <a:r>
              <a:rPr lang="fi-FI" sz="1400">
                <a:solidFill>
                  <a:schemeClr val="bg1"/>
                </a:solidFill>
              </a:rPr>
              <a:t>: </a:t>
            </a:r>
            <a:r>
              <a:rPr lang="sv-SE" sz="1400">
                <a:solidFill>
                  <a:schemeClr val="bg1"/>
                </a:solidFill>
              </a:rPr>
              <a:t>System för rapportering av negativa nära ögat händelser</a:t>
            </a:r>
          </a:p>
          <a:p>
            <a:r>
              <a:rPr lang="sv-SE" sz="1400">
                <a:solidFill>
                  <a:schemeClr val="bg1"/>
                </a:solidFill>
              </a:rPr>
              <a:t>Inom parentes rapporteras värdet för tidigare period (9-12.2024)</a:t>
            </a:r>
            <a:endParaRPr lang="fi-FI" sz="1400">
              <a:solidFill>
                <a:schemeClr val="bg1"/>
              </a:solidFill>
            </a:endParaRPr>
          </a:p>
        </p:txBody>
      </p:sp>
    </p:spTree>
    <p:extLst>
      <p:ext uri="{BB962C8B-B14F-4D97-AF65-F5344CB8AC3E}">
        <p14:creationId xmlns:p14="http://schemas.microsoft.com/office/powerpoint/2010/main" val="3176692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rc 10">
            <a:extLst>
              <a:ext uri="{FF2B5EF4-FFF2-40B4-BE49-F238E27FC236}">
                <a16:creationId xmlns:a16="http://schemas.microsoft.com/office/drawing/2014/main" id="{F1849AE3-4653-4A79-BE37-49DE155C8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rot="5931384">
            <a:off x="9044464" y="3679904"/>
            <a:ext cx="2987899" cy="2987899"/>
          </a:xfrm>
          <a:prstGeom prst="arc">
            <a:avLst>
              <a:gd name="adj1" fmla="val 15817365"/>
              <a:gd name="adj2" fmla="val 1781380"/>
            </a:avLst>
          </a:prstGeom>
          <a:ln w="127000" cap="rnd">
            <a:solidFill>
              <a:schemeClr val="accent5">
                <a:alpha val="35686"/>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902D604-4B15-77B4-DAFB-005465C73B81}"/>
              </a:ext>
            </a:extLst>
          </p:cNvPr>
          <p:cNvSpPr>
            <a:spLocks noGrp="1"/>
          </p:cNvSpPr>
          <p:nvPr>
            <p:ph type="title" idx="4294967295"/>
          </p:nvPr>
        </p:nvSpPr>
        <p:spPr>
          <a:xfrm>
            <a:off x="1653884" y="413813"/>
            <a:ext cx="9327754" cy="774907"/>
          </a:xfrm>
        </p:spPr>
        <p:txBody>
          <a:bodyPr/>
          <a:lstStyle/>
          <a:p>
            <a:r>
              <a:rPr lang="fi-FI" b="1" err="1"/>
              <a:t>Tillgänglighet</a:t>
            </a:r>
            <a:endParaRPr lang="sv-SE"/>
          </a:p>
        </p:txBody>
      </p:sp>
      <p:sp>
        <p:nvSpPr>
          <p:cNvPr id="3" name="Rectangle: Rounded Corners 2">
            <a:extLst>
              <a:ext uri="{FF2B5EF4-FFF2-40B4-BE49-F238E27FC236}">
                <a16:creationId xmlns:a16="http://schemas.microsoft.com/office/drawing/2014/main" id="{BABB2387-2008-57CC-BB4A-9597C1A9050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bwMode="auto">
          <a:xfrm>
            <a:off x="1260000" y="1224000"/>
            <a:ext cx="3600000" cy="5040462"/>
          </a:xfrm>
          <a:prstGeom prst="roundRect">
            <a:avLst/>
          </a:prstGeom>
          <a:solidFill>
            <a:schemeClr val="tx1">
              <a:lumMod val="20000"/>
              <a:lumOff val="80000"/>
              <a:alpha val="38000"/>
            </a:schemeClr>
          </a:solidFill>
          <a:ln w="28575" cap="flat" cmpd="sng" algn="ctr">
            <a:noFill/>
            <a:prstDash val="lgDash"/>
            <a:miter lim="800000"/>
            <a:headEnd type="none" w="med" len="med"/>
            <a:tailEnd type="none" w="med" len="med"/>
          </a:ln>
        </p:spPr>
        <p:txBody>
          <a:bodyPr lIns="0" tIns="18288" rIns="0" bIns="18288" rtlCol="0" anchor="ctr" anchorCtr="1">
            <a:normAutofit/>
          </a:bodyPr>
          <a:lstStyle/>
          <a:p>
            <a:pPr marL="0" marR="0" lvl="0" indent="0" algn="ctr"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a:ln>
                <a:noFill/>
              </a:ln>
              <a:solidFill>
                <a:srgbClr val="213A8F"/>
              </a:solidFill>
              <a:effectLst/>
              <a:uLnTx/>
              <a:uFillTx/>
              <a:latin typeface="Arial" panose="020B0604020202020204"/>
              <a:ea typeface="+mn-ea"/>
              <a:cs typeface="+mn-cs"/>
            </a:endParaRPr>
          </a:p>
        </p:txBody>
      </p:sp>
      <p:sp>
        <p:nvSpPr>
          <p:cNvPr id="10" name="TextBox 9">
            <a:extLst>
              <a:ext uri="{FF2B5EF4-FFF2-40B4-BE49-F238E27FC236}">
                <a16:creationId xmlns:a16="http://schemas.microsoft.com/office/drawing/2014/main" id="{DAC808CD-48EC-E844-D2DD-5C1903E242DF}"/>
              </a:ext>
            </a:extLst>
          </p:cNvPr>
          <p:cNvSpPr txBox="1">
            <a:spLocks noGrp="1" noRot="1" noMove="1" noResize="1" noEditPoints="1" noAdjustHandles="1" noChangeArrowheads="1" noChangeShapeType="1"/>
          </p:cNvSpPr>
          <p:nvPr/>
        </p:nvSpPr>
        <p:spPr>
          <a:xfrm>
            <a:off x="1368000" y="1332000"/>
            <a:ext cx="3492000" cy="2336024"/>
          </a:xfrm>
          <a:prstGeom prst="rect">
            <a:avLst/>
          </a:prstGeom>
          <a:noFill/>
        </p:spPr>
        <p:txBody>
          <a:bodyPr wrap="square" lIns="91440" tIns="45720" rIns="91440" bIns="45720" rtlCol="0" anchor="t">
            <a:spAutoFit/>
          </a:bodyPr>
          <a:lstStyle/>
          <a:p>
            <a:pPr algn="ctr">
              <a:lnSpc>
                <a:spcPct val="90000"/>
              </a:lnSpc>
              <a:spcAft>
                <a:spcPts val="600"/>
              </a:spcAft>
            </a:pPr>
            <a:r>
              <a:rPr lang="fi-FI" sz="1600" b="1" err="1"/>
              <a:t>Tillgång</a:t>
            </a:r>
            <a:r>
              <a:rPr lang="fi-FI" sz="1600" b="1"/>
              <a:t> </a:t>
            </a:r>
            <a:r>
              <a:rPr lang="fi-FI" sz="1600" b="1" err="1"/>
              <a:t>till</a:t>
            </a:r>
            <a:r>
              <a:rPr lang="fi-FI" sz="1600" b="1"/>
              <a:t> </a:t>
            </a:r>
            <a:r>
              <a:rPr lang="fi-FI" sz="1600" b="1" err="1"/>
              <a:t>vård</a:t>
            </a:r>
            <a:r>
              <a:rPr lang="fi-FI" sz="1600" b="1"/>
              <a:t> </a:t>
            </a:r>
            <a:r>
              <a:rPr lang="fi-FI" sz="1600" b="1" err="1"/>
              <a:t>inom</a:t>
            </a:r>
            <a:r>
              <a:rPr lang="fi-FI" sz="1600" b="1"/>
              <a:t> </a:t>
            </a:r>
            <a:r>
              <a:rPr lang="fi-FI" sz="1600" b="1" err="1"/>
              <a:t>hälsovårdstjänster</a:t>
            </a:r>
            <a:endParaRPr lang="fi-FI" sz="1600" b="1"/>
          </a:p>
          <a:p>
            <a:r>
              <a:rPr lang="fi-FI" sz="1400" err="1">
                <a:cs typeface="Arial"/>
              </a:rPr>
              <a:t>Primärvården</a:t>
            </a:r>
            <a:r>
              <a:rPr lang="fi-FI" sz="1400">
                <a:cs typeface="Arial"/>
              </a:rPr>
              <a:t>:</a:t>
            </a:r>
          </a:p>
          <a:p>
            <a:r>
              <a:rPr lang="fi-FI" sz="1400" err="1">
                <a:cs typeface="Arial"/>
              </a:rPr>
              <a:t>Tillgång</a:t>
            </a:r>
            <a:r>
              <a:rPr lang="fi-FI" sz="1400">
                <a:cs typeface="Arial"/>
              </a:rPr>
              <a:t> </a:t>
            </a:r>
            <a:r>
              <a:rPr lang="fi-FI" sz="1400" err="1">
                <a:cs typeface="Arial"/>
              </a:rPr>
              <a:t>till</a:t>
            </a:r>
            <a:r>
              <a:rPr lang="fi-FI" sz="1400">
                <a:cs typeface="Arial"/>
              </a:rPr>
              <a:t> </a:t>
            </a:r>
            <a:r>
              <a:rPr lang="fi-FI" sz="1400" err="1">
                <a:cs typeface="Arial"/>
              </a:rPr>
              <a:t>vård</a:t>
            </a:r>
            <a:r>
              <a:rPr lang="fi-FI" sz="1400">
                <a:cs typeface="Arial"/>
              </a:rPr>
              <a:t>, </a:t>
            </a:r>
            <a:r>
              <a:rPr lang="fi-FI" sz="1400" err="1">
                <a:cs typeface="Arial"/>
              </a:rPr>
              <a:t>målsättning</a:t>
            </a:r>
            <a:r>
              <a:rPr lang="fi-FI" sz="1400">
                <a:cs typeface="Arial"/>
              </a:rPr>
              <a:t> </a:t>
            </a:r>
            <a:r>
              <a:rPr lang="fi-FI" sz="1400" err="1">
                <a:cs typeface="Arial"/>
              </a:rPr>
              <a:t>inom</a:t>
            </a:r>
            <a:r>
              <a:rPr lang="fi-FI" sz="1400">
                <a:cs typeface="Arial"/>
              </a:rPr>
              <a:t> 14 </a:t>
            </a:r>
            <a:r>
              <a:rPr lang="fi-FI" sz="1400" err="1">
                <a:cs typeface="Arial"/>
              </a:rPr>
              <a:t>dagar</a:t>
            </a:r>
            <a:r>
              <a:rPr lang="fi-FI" sz="1400">
                <a:cs typeface="Arial"/>
              </a:rPr>
              <a:t>.</a:t>
            </a:r>
            <a:endParaRPr lang="fi-FI">
              <a:cs typeface="Arial"/>
            </a:endParaRPr>
          </a:p>
          <a:p>
            <a:endParaRPr lang="fi-FI" sz="1400">
              <a:cs typeface="Arial"/>
            </a:endParaRPr>
          </a:p>
          <a:p>
            <a:endParaRPr lang="fi-FI" sz="1400"/>
          </a:p>
          <a:p>
            <a:endParaRPr lang="fi-FI" sz="1400">
              <a:solidFill>
                <a:srgbClr val="213A8F"/>
              </a:solidFill>
            </a:endParaRPr>
          </a:p>
          <a:p>
            <a:r>
              <a:rPr lang="fi-FI" sz="1400">
                <a:solidFill>
                  <a:schemeClr val="accent6"/>
                </a:solidFill>
                <a:hlinkClick r:id="rId2">
                  <a:extLst>
                    <a:ext uri="{A12FA001-AC4F-418D-AE19-62706E023703}">
                      <ahyp:hlinkClr xmlns:ahyp="http://schemas.microsoft.com/office/drawing/2018/hyperlinkcolor" val="tx"/>
                    </a:ext>
                  </a:extLst>
                </a:hlinkClick>
              </a:rPr>
              <a:t>Läs mera om vårdens tillgänglighet och väntetider.</a:t>
            </a:r>
            <a:endParaRPr lang="fi-FI" sz="1400">
              <a:solidFill>
                <a:schemeClr val="accent6"/>
              </a:solidFill>
            </a:endParaRPr>
          </a:p>
        </p:txBody>
      </p:sp>
      <p:sp>
        <p:nvSpPr>
          <p:cNvPr id="9" name="TextBox 8">
            <a:extLst>
              <a:ext uri="{FF2B5EF4-FFF2-40B4-BE49-F238E27FC236}">
                <a16:creationId xmlns:a16="http://schemas.microsoft.com/office/drawing/2014/main" id="{6293015D-D1AE-6165-00F6-D490CA772E38}"/>
              </a:ext>
            </a:extLst>
          </p:cNvPr>
          <p:cNvSpPr txBox="1">
            <a:spLocks noGrp="1" noRot="1" noMove="1" noResize="1" noEditPoints="1" noAdjustHandles="1" noChangeArrowheads="1" noChangeShapeType="1"/>
          </p:cNvSpPr>
          <p:nvPr/>
        </p:nvSpPr>
        <p:spPr>
          <a:xfrm>
            <a:off x="4968000" y="1332000"/>
            <a:ext cx="3600000" cy="4385816"/>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fi-FI" sz="1600" b="1" i="0" u="none" strike="noStrike" kern="1200" cap="none" spc="0" normalizeH="0" baseline="0" noProof="0" dirty="0">
                <a:ln>
                  <a:noFill/>
                </a:ln>
                <a:solidFill>
                  <a:srgbClr val="00A174"/>
                </a:solidFill>
                <a:effectLst/>
                <a:uLnTx/>
                <a:uFillTx/>
                <a:latin typeface="Arial" panose="020B0604020202020204"/>
                <a:ea typeface="+mn-ea"/>
                <a:cs typeface="+mn-cs"/>
              </a:rPr>
              <a:t>Status:</a:t>
            </a:r>
          </a:p>
          <a:p>
            <a:r>
              <a:rPr lang="en-US" sz="1600" dirty="0" err="1">
                <a:cs typeface="Arial"/>
              </a:rPr>
              <a:t>Kösituationen</a:t>
            </a:r>
            <a:r>
              <a:rPr lang="en-US" sz="1600" dirty="0">
                <a:cs typeface="Arial"/>
              </a:rPr>
              <a:t> </a:t>
            </a:r>
            <a:r>
              <a:rPr lang="en-US" sz="1600" dirty="0" err="1">
                <a:cs typeface="Arial"/>
              </a:rPr>
              <a:t>finns</a:t>
            </a:r>
            <a:r>
              <a:rPr lang="en-US" sz="1600" dirty="0">
                <a:cs typeface="Arial"/>
              </a:rPr>
              <a:t> </a:t>
            </a:r>
            <a:r>
              <a:rPr lang="en-US" sz="1600" dirty="0" err="1">
                <a:cs typeface="Arial"/>
              </a:rPr>
              <a:t>att</a:t>
            </a:r>
            <a:r>
              <a:rPr lang="en-US" sz="1600" dirty="0">
                <a:cs typeface="Arial"/>
              </a:rPr>
              <a:t> </a:t>
            </a:r>
            <a:r>
              <a:rPr lang="en-US" sz="1600" dirty="0" err="1">
                <a:cs typeface="Arial"/>
              </a:rPr>
              <a:t>tillgå</a:t>
            </a:r>
            <a:r>
              <a:rPr lang="en-US" sz="1600" dirty="0">
                <a:cs typeface="Arial"/>
              </a:rPr>
              <a:t> </a:t>
            </a:r>
            <a:r>
              <a:rPr lang="en-US" sz="1600" dirty="0" err="1">
                <a:cs typeface="Arial"/>
              </a:rPr>
              <a:t>månadsvis</a:t>
            </a:r>
            <a:r>
              <a:rPr lang="en-US" sz="1600" dirty="0">
                <a:cs typeface="Arial"/>
              </a:rPr>
              <a:t> </a:t>
            </a:r>
            <a:r>
              <a:rPr lang="en-US" sz="1600" dirty="0" err="1">
                <a:cs typeface="Arial"/>
              </a:rPr>
              <a:t>på</a:t>
            </a:r>
            <a:r>
              <a:rPr lang="en-US" sz="1600" dirty="0">
                <a:cs typeface="Arial"/>
              </a:rPr>
              <a:t> </a:t>
            </a:r>
            <a:r>
              <a:rPr lang="en-US" sz="1600" dirty="0" err="1">
                <a:cs typeface="Arial"/>
              </a:rPr>
              <a:t>hemsidorna</a:t>
            </a:r>
            <a:r>
              <a:rPr lang="en-US" sz="1600" dirty="0">
                <a:cs typeface="Arial"/>
              </a:rPr>
              <a:t>.</a:t>
            </a:r>
            <a:endParaRPr lang="en-US" dirty="0"/>
          </a:p>
          <a:p>
            <a:endParaRPr lang="en-US" sz="1600">
              <a:cs typeface="Arial"/>
            </a:endParaRPr>
          </a:p>
          <a:p>
            <a:r>
              <a:rPr lang="en-US" sz="1600" dirty="0" err="1">
                <a:cs typeface="Arial"/>
              </a:rPr>
              <a:t>Mottagningsbesök</a:t>
            </a:r>
            <a:r>
              <a:rPr lang="en-US" sz="1600" dirty="0">
                <a:cs typeface="Arial"/>
              </a:rPr>
              <a:t> </a:t>
            </a:r>
            <a:r>
              <a:rPr lang="en-US" sz="1600" dirty="0" err="1">
                <a:cs typeface="Arial"/>
              </a:rPr>
              <a:t>läkare</a:t>
            </a:r>
            <a:r>
              <a:rPr lang="en-US" sz="1600" dirty="0">
                <a:cs typeface="Arial"/>
              </a:rPr>
              <a:t> 88.643 </a:t>
            </a:r>
            <a:endParaRPr lang="en-US" dirty="0"/>
          </a:p>
          <a:p>
            <a:r>
              <a:rPr lang="en-US" sz="1600" dirty="0" err="1">
                <a:cs typeface="Arial"/>
              </a:rPr>
              <a:t>Mottagningsbesök</a:t>
            </a:r>
            <a:r>
              <a:rPr lang="en-US" sz="1600" dirty="0">
                <a:cs typeface="Arial"/>
              </a:rPr>
              <a:t> </a:t>
            </a:r>
            <a:r>
              <a:rPr lang="en-US" sz="1600" dirty="0" err="1">
                <a:cs typeface="Arial"/>
              </a:rPr>
              <a:t>skötare</a:t>
            </a:r>
            <a:r>
              <a:rPr lang="en-US" sz="1600" dirty="0">
                <a:cs typeface="Arial"/>
              </a:rPr>
              <a:t>  159.643</a:t>
            </a:r>
            <a:endParaRPr lang="en-US" dirty="0"/>
          </a:p>
          <a:p>
            <a:endParaRPr lang="en-US" sz="1600" dirty="0">
              <a:cs typeface="Arial"/>
            </a:endParaRPr>
          </a:p>
          <a:p>
            <a:r>
              <a:rPr lang="en-US" sz="1600" dirty="0" err="1">
                <a:cs typeface="Arial"/>
              </a:rPr>
              <a:t>Vårdmaterilautdelningen</a:t>
            </a:r>
            <a:r>
              <a:rPr lang="en-US" sz="1600" dirty="0">
                <a:cs typeface="Arial"/>
              </a:rPr>
              <a:t> </a:t>
            </a:r>
            <a:r>
              <a:rPr lang="en-US" sz="1600" dirty="0" err="1">
                <a:cs typeface="Arial"/>
              </a:rPr>
              <a:t>kundmängd</a:t>
            </a:r>
            <a:r>
              <a:rPr lang="en-US" sz="1600" dirty="0">
                <a:cs typeface="Arial"/>
              </a:rPr>
              <a:t> 26.421</a:t>
            </a:r>
            <a:endParaRPr lang="en-US" dirty="0"/>
          </a:p>
          <a:p>
            <a:r>
              <a:rPr lang="en-US" sz="1600" dirty="0" err="1">
                <a:cs typeface="Arial"/>
              </a:rPr>
              <a:t>Hemleveransprogram</a:t>
            </a:r>
            <a:r>
              <a:rPr lang="en-US" sz="1600" dirty="0">
                <a:cs typeface="Arial"/>
              </a:rPr>
              <a:t> 11.954</a:t>
            </a:r>
            <a:endParaRPr lang="en-US" dirty="0"/>
          </a:p>
          <a:p>
            <a:r>
              <a:rPr lang="en-US" sz="1600" dirty="0" err="1">
                <a:cs typeface="Arial"/>
              </a:rPr>
              <a:t>Diabetiker</a:t>
            </a:r>
            <a:r>
              <a:rPr lang="en-US" sz="1600" dirty="0">
                <a:cs typeface="Arial"/>
              </a:rPr>
              <a:t> 13.791</a:t>
            </a:r>
            <a:endParaRPr lang="en-US" dirty="0"/>
          </a:p>
          <a:p>
            <a:r>
              <a:rPr lang="en-US" sz="1600" dirty="0" err="1">
                <a:cs typeface="Arial"/>
              </a:rPr>
              <a:t>Övriga</a:t>
            </a:r>
            <a:r>
              <a:rPr lang="en-US" sz="1600" dirty="0">
                <a:cs typeface="Arial"/>
              </a:rPr>
              <a:t> </a:t>
            </a:r>
            <a:r>
              <a:rPr lang="en-US" sz="1600" dirty="0" err="1">
                <a:cs typeface="Arial"/>
              </a:rPr>
              <a:t>klienter</a:t>
            </a:r>
            <a:r>
              <a:rPr lang="en-US" sz="1600" dirty="0">
                <a:cs typeface="Arial"/>
              </a:rPr>
              <a:t> ss. </a:t>
            </a:r>
            <a:r>
              <a:rPr lang="en-US" sz="1600" dirty="0" err="1">
                <a:cs typeface="Arial"/>
              </a:rPr>
              <a:t>Sårvårdsklienter</a:t>
            </a:r>
            <a:r>
              <a:rPr lang="en-US" sz="1600" dirty="0">
                <a:cs typeface="Arial"/>
              </a:rPr>
              <a:t> 676</a:t>
            </a:r>
          </a:p>
          <a:p>
            <a:endParaRPr lang="en-US" sz="1600">
              <a:cs typeface="Arial"/>
            </a:endParaRPr>
          </a:p>
          <a:p>
            <a:endParaRPr lang="en-US"/>
          </a:p>
          <a:p>
            <a:endParaRPr lang="en-US" sz="1600">
              <a:cs typeface="Arial"/>
            </a:endParaRPr>
          </a:p>
          <a:p>
            <a:endParaRPr lang="en-US" sz="1600">
              <a:cs typeface="Arial"/>
            </a:endParaRPr>
          </a:p>
        </p:txBody>
      </p:sp>
      <p:sp>
        <p:nvSpPr>
          <p:cNvPr id="8" name="TextBox 7">
            <a:extLst>
              <a:ext uri="{FF2B5EF4-FFF2-40B4-BE49-F238E27FC236}">
                <a16:creationId xmlns:a16="http://schemas.microsoft.com/office/drawing/2014/main" id="{F1B8EDDC-940B-BD35-84A1-1163B3466DE2}"/>
              </a:ext>
            </a:extLst>
          </p:cNvPr>
          <p:cNvSpPr txBox="1">
            <a:spLocks noGrp="1" noRot="1" noMove="1" noResize="1" noEditPoints="1" noAdjustHandles="1" noChangeArrowheads="1" noChangeShapeType="1"/>
          </p:cNvSpPr>
          <p:nvPr/>
        </p:nvSpPr>
        <p:spPr>
          <a:xfrm>
            <a:off x="8568000" y="1332000"/>
            <a:ext cx="3600000" cy="457048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fi-FI" sz="1600" b="1" i="0" u="none" strike="noStrike" kern="1200" cap="none" spc="0" normalizeH="0" baseline="0" noProof="0" err="1">
                <a:ln>
                  <a:noFill/>
                </a:ln>
                <a:solidFill>
                  <a:srgbClr val="00A174"/>
                </a:solidFill>
                <a:effectLst/>
                <a:uLnTx/>
                <a:uFillTx/>
                <a:latin typeface="Arial" panose="020B0604020202020204"/>
                <a:ea typeface="+mn-ea"/>
                <a:cs typeface="+mn-cs"/>
              </a:rPr>
              <a:t>Korrigerande</a:t>
            </a:r>
            <a:r>
              <a:rPr kumimoji="0" lang="fi-FI" sz="1600" b="1" i="0" u="none" strike="noStrike" kern="1200" cap="none" spc="0" normalizeH="0" baseline="0" noProof="0">
                <a:ln>
                  <a:noFill/>
                </a:ln>
                <a:solidFill>
                  <a:srgbClr val="00A174"/>
                </a:solidFill>
                <a:effectLst/>
                <a:uLnTx/>
                <a:uFillTx/>
                <a:latin typeface="Arial" panose="020B0604020202020204"/>
                <a:ea typeface="+mn-ea"/>
                <a:cs typeface="+mn-cs"/>
              </a:rPr>
              <a:t> </a:t>
            </a:r>
            <a:r>
              <a:rPr kumimoji="0" lang="fi-FI" sz="1600" b="1" i="0" u="none" strike="noStrike" kern="1200" cap="none" spc="0" normalizeH="0" baseline="0" noProof="0" err="1">
                <a:ln>
                  <a:noFill/>
                </a:ln>
                <a:solidFill>
                  <a:srgbClr val="00A174"/>
                </a:solidFill>
                <a:effectLst/>
                <a:uLnTx/>
                <a:uFillTx/>
                <a:latin typeface="Arial" panose="020B0604020202020204"/>
                <a:ea typeface="+mn-ea"/>
                <a:cs typeface="+mn-cs"/>
              </a:rPr>
              <a:t>åtgärder</a:t>
            </a:r>
            <a:r>
              <a:rPr kumimoji="0" lang="fi-FI" sz="1600" b="1" i="0" u="none" strike="noStrike" kern="1200" cap="none" spc="0" normalizeH="0" baseline="0" noProof="0">
                <a:ln>
                  <a:noFill/>
                </a:ln>
                <a:solidFill>
                  <a:srgbClr val="00A174"/>
                </a:solidFill>
                <a:effectLst/>
                <a:uLnTx/>
                <a:uFillTx/>
                <a:latin typeface="Arial" panose="020B0604020202020204"/>
                <a:ea typeface="+mn-ea"/>
                <a:cs typeface="+mn-cs"/>
              </a:rPr>
              <a:t>:</a:t>
            </a:r>
          </a:p>
          <a:p>
            <a:r>
              <a:rPr kumimoji="0" lang="sv-SE" sz="1400" b="0" i="0" u="none" strike="noStrike" kern="1200" cap="none" spc="0" normalizeH="0" baseline="0" noProof="0">
                <a:ln>
                  <a:noFill/>
                </a:ln>
                <a:solidFill>
                  <a:srgbClr val="213A8F"/>
                </a:solidFill>
                <a:effectLst/>
                <a:uLnTx/>
                <a:uFillTx/>
                <a:latin typeface="Arial" panose="020B0604020202020204"/>
                <a:ea typeface="+mn-ea"/>
                <a:cs typeface="+mn-cs"/>
              </a:rPr>
              <a:t>Interna processer gås igenom regelbundet och utvärderas i mångprofessionella arbetsgrupper, målet är att förbättra tillgängligheten och kontinuiteten i vården.</a:t>
            </a:r>
          </a:p>
          <a:p>
            <a:endParaRPr kumimoji="0" lang="sv-SE" sz="1400" b="0" i="0" u="none" strike="noStrike" kern="1200" cap="none" spc="0" normalizeH="0" baseline="0" noProof="0">
              <a:ln>
                <a:noFill/>
              </a:ln>
              <a:solidFill>
                <a:srgbClr val="213A8F"/>
              </a:solidFill>
              <a:effectLst/>
              <a:uLnTx/>
              <a:uFillTx/>
              <a:latin typeface="Arial" panose="020B0604020202020204"/>
              <a:ea typeface="+mn-ea"/>
              <a:cs typeface="+mn-cs"/>
            </a:endParaRPr>
          </a:p>
          <a:p>
            <a:r>
              <a:rPr kumimoji="0" lang="sv-SE" sz="1400" b="0" i="0" u="none" strike="noStrike" kern="1200" cap="none" spc="0" normalizeH="0" baseline="0" noProof="0" err="1">
                <a:ln>
                  <a:noFill/>
                </a:ln>
                <a:solidFill>
                  <a:srgbClr val="213A8F"/>
                </a:solidFill>
                <a:effectLst/>
                <a:uLnTx/>
                <a:uFillTx/>
                <a:latin typeface="Arial" panose="020B0604020202020204"/>
                <a:ea typeface="+mn-ea"/>
                <a:cs typeface="+mn-cs"/>
              </a:rPr>
              <a:t>Pilotering</a:t>
            </a:r>
            <a:r>
              <a:rPr kumimoji="0" lang="sv-SE" sz="1400" b="0" i="0" u="none" strike="noStrike" kern="1200" cap="none" spc="0" normalizeH="0" baseline="0" noProof="0">
                <a:ln>
                  <a:noFill/>
                </a:ln>
                <a:solidFill>
                  <a:srgbClr val="213A8F"/>
                </a:solidFill>
                <a:effectLst/>
                <a:uLnTx/>
                <a:uFillTx/>
                <a:latin typeface="Arial" panose="020B0604020202020204"/>
                <a:ea typeface="+mn-ea"/>
                <a:cs typeface="+mn-cs"/>
              </a:rPr>
              <a:t> av olika verksamhetsmodeller för att förbättra tillgängligheten</a:t>
            </a:r>
          </a:p>
          <a:p>
            <a:endParaRPr kumimoji="0" lang="sv-SE" sz="1400" b="0" i="0" u="none" strike="noStrike" kern="1200" cap="none" spc="0" normalizeH="0" baseline="0" noProof="0">
              <a:ln>
                <a:noFill/>
              </a:ln>
              <a:solidFill>
                <a:srgbClr val="213A8F"/>
              </a:solidFill>
              <a:effectLst/>
              <a:uLnTx/>
              <a:uFillTx/>
              <a:latin typeface="Arial" panose="020B0604020202020204"/>
              <a:ea typeface="+mn-ea"/>
              <a:cs typeface="+mn-cs"/>
            </a:endParaRPr>
          </a:p>
          <a:p>
            <a:r>
              <a:rPr kumimoji="0" lang="sv-SE" sz="1400" b="0" i="0" u="none" strike="noStrike" kern="1200" cap="none" spc="0" normalizeH="0" baseline="0" noProof="0" err="1">
                <a:ln>
                  <a:noFill/>
                </a:ln>
                <a:solidFill>
                  <a:srgbClr val="213A8F"/>
                </a:solidFill>
                <a:effectLst/>
                <a:uLnTx/>
                <a:uFillTx/>
                <a:latin typeface="Arial" panose="020B0604020202020204"/>
                <a:ea typeface="+mn-ea"/>
                <a:cs typeface="+mn-cs"/>
              </a:rPr>
              <a:t>Egenläkar</a:t>
            </a:r>
            <a:r>
              <a:rPr kumimoji="0" lang="sv-SE" sz="1400" b="0" i="0" u="none" strike="noStrike" kern="1200" cap="none" spc="0" normalizeH="0" baseline="0" noProof="0">
                <a:ln>
                  <a:noFill/>
                </a:ln>
                <a:solidFill>
                  <a:srgbClr val="213A8F"/>
                </a:solidFill>
                <a:effectLst/>
                <a:uLnTx/>
                <a:uFillTx/>
                <a:latin typeface="Arial" panose="020B0604020202020204"/>
                <a:ea typeface="+mn-ea"/>
                <a:cs typeface="+mn-cs"/>
              </a:rPr>
              <a:t>/teammodell verksamhetsmodell för att förbättra kontinuiteten</a:t>
            </a:r>
          </a:p>
          <a:p>
            <a:r>
              <a:rPr kumimoji="0" lang="sv-SE" sz="1400" b="0" i="0" u="none" strike="noStrike" kern="1200" cap="none" spc="0" normalizeH="0" baseline="0" noProof="0">
                <a:ln>
                  <a:noFill/>
                </a:ln>
                <a:solidFill>
                  <a:srgbClr val="213A8F"/>
                </a:solidFill>
                <a:effectLst/>
                <a:uLnTx/>
                <a:uFillTx/>
                <a:latin typeface="Arial" panose="020B0604020202020204"/>
                <a:ea typeface="+mn-ea"/>
                <a:cs typeface="+mn-cs"/>
              </a:rPr>
              <a:t>Utvidgande av </a:t>
            </a:r>
            <a:r>
              <a:rPr kumimoji="0" lang="sv-SE" sz="1400" b="0" i="0" u="none" strike="noStrike" kern="1200" cap="none" spc="0" normalizeH="0" baseline="0" noProof="0" err="1">
                <a:ln>
                  <a:noFill/>
                </a:ln>
                <a:solidFill>
                  <a:srgbClr val="213A8F"/>
                </a:solidFill>
                <a:effectLst/>
                <a:uLnTx/>
                <a:uFillTx/>
                <a:latin typeface="Arial" panose="020B0604020202020204"/>
                <a:ea typeface="+mn-ea"/>
                <a:cs typeface="+mn-cs"/>
              </a:rPr>
              <a:t>digi</a:t>
            </a:r>
            <a:r>
              <a:rPr kumimoji="0" lang="sv-SE" sz="1400" b="0" i="0" u="none" strike="noStrike" kern="1200" cap="none" spc="0" normalizeH="0" baseline="0" noProof="0">
                <a:ln>
                  <a:noFill/>
                </a:ln>
                <a:solidFill>
                  <a:srgbClr val="213A8F"/>
                </a:solidFill>
                <a:effectLst/>
                <a:uLnTx/>
                <a:uFillTx/>
                <a:latin typeface="Arial" panose="020B0604020202020204"/>
                <a:ea typeface="+mn-ea"/>
                <a:cs typeface="+mn-cs"/>
              </a:rPr>
              <a:t>-och distansmottagningar.</a:t>
            </a:r>
          </a:p>
          <a:p>
            <a:endParaRPr kumimoji="0" lang="sv-SE" sz="1400" b="0" i="0" u="none" strike="noStrike" kern="1200" cap="none" spc="0" normalizeH="0" baseline="0" noProof="0">
              <a:ln>
                <a:noFill/>
              </a:ln>
              <a:solidFill>
                <a:srgbClr val="213A8F"/>
              </a:solidFill>
              <a:effectLst/>
              <a:uLnTx/>
              <a:uFillTx/>
              <a:latin typeface="Arial" panose="020B0604020202020204"/>
              <a:ea typeface="+mn-ea"/>
              <a:cs typeface="+mn-cs"/>
            </a:endParaRPr>
          </a:p>
          <a:p>
            <a:r>
              <a:rPr kumimoji="0" lang="sv-SE" sz="1400" b="0" i="0" u="none" strike="noStrike" kern="1200" cap="none" spc="0" normalizeH="0" baseline="0" noProof="0">
                <a:ln>
                  <a:noFill/>
                </a:ln>
                <a:solidFill>
                  <a:srgbClr val="213A8F"/>
                </a:solidFill>
                <a:effectLst/>
                <a:uLnTx/>
                <a:uFillTx/>
                <a:latin typeface="Arial" panose="020B0604020202020204"/>
                <a:ea typeface="+mn-ea"/>
                <a:cs typeface="+mn-cs"/>
              </a:rPr>
              <a:t>Effektivera processerna kring vårdgarantiköerna.</a:t>
            </a:r>
          </a:p>
          <a:p>
            <a:endParaRPr kumimoji="0" lang="sv-SE" sz="1400" b="0" i="0" u="none" strike="noStrike" kern="1200" cap="none" spc="0" normalizeH="0" baseline="0" noProof="0">
              <a:ln>
                <a:noFill/>
              </a:ln>
              <a:solidFill>
                <a:srgbClr val="213A8F"/>
              </a:solidFill>
              <a:effectLst/>
              <a:uLnTx/>
              <a:uFillTx/>
              <a:latin typeface="Arial" panose="020B0604020202020204"/>
              <a:ea typeface="+mn-ea"/>
              <a:cs typeface="+mn-cs"/>
            </a:endParaRPr>
          </a:p>
          <a:p>
            <a:r>
              <a:rPr kumimoji="0" lang="sv-SE" sz="1400" b="0" i="0" u="none" strike="noStrike" kern="1200" cap="none" spc="0" normalizeH="0" baseline="0" noProof="0">
                <a:ln>
                  <a:noFill/>
                </a:ln>
                <a:solidFill>
                  <a:srgbClr val="213A8F"/>
                </a:solidFill>
                <a:effectLst/>
                <a:uLnTx/>
                <a:uFillTx/>
                <a:latin typeface="Arial" panose="020B0604020202020204"/>
                <a:ea typeface="+mn-ea"/>
                <a:cs typeface="+mn-cs"/>
              </a:rPr>
              <a:t>Servicesedlar för fotvård åt diabetesklienter förbättras med servicesedlar</a:t>
            </a: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p:txBody>
      </p:sp>
    </p:spTree>
    <p:extLst>
      <p:ext uri="{BB962C8B-B14F-4D97-AF65-F5344CB8AC3E}">
        <p14:creationId xmlns:p14="http://schemas.microsoft.com/office/powerpoint/2010/main" val="550267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rc 10">
            <a:extLst>
              <a:ext uri="{FF2B5EF4-FFF2-40B4-BE49-F238E27FC236}">
                <a16:creationId xmlns:a16="http://schemas.microsoft.com/office/drawing/2014/main" id="{F1849AE3-4653-4A79-BE37-49DE155C8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rot="5931384">
            <a:off x="9044464" y="3679904"/>
            <a:ext cx="2987899" cy="2987899"/>
          </a:xfrm>
          <a:prstGeom prst="arc">
            <a:avLst>
              <a:gd name="adj1" fmla="val 15817365"/>
              <a:gd name="adj2" fmla="val 1781380"/>
            </a:avLst>
          </a:prstGeom>
          <a:ln w="127000" cap="rnd">
            <a:solidFill>
              <a:schemeClr val="accent5">
                <a:alpha val="35686"/>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902D604-4B15-77B4-DAFB-005465C73B81}"/>
              </a:ext>
            </a:extLst>
          </p:cNvPr>
          <p:cNvSpPr>
            <a:spLocks noGrp="1"/>
          </p:cNvSpPr>
          <p:nvPr>
            <p:ph type="title" idx="4294967295"/>
          </p:nvPr>
        </p:nvSpPr>
        <p:spPr>
          <a:xfrm>
            <a:off x="1653884" y="413813"/>
            <a:ext cx="9327754" cy="774907"/>
          </a:xfrm>
        </p:spPr>
        <p:txBody>
          <a:bodyPr/>
          <a:lstStyle/>
          <a:p>
            <a:r>
              <a:rPr lang="fi-FI" b="1" err="1"/>
              <a:t>Tillgänglighet</a:t>
            </a:r>
            <a:endParaRPr lang="sv-SE"/>
          </a:p>
        </p:txBody>
      </p:sp>
      <p:sp>
        <p:nvSpPr>
          <p:cNvPr id="3" name="Rectangle: Rounded Corners 2">
            <a:extLst>
              <a:ext uri="{FF2B5EF4-FFF2-40B4-BE49-F238E27FC236}">
                <a16:creationId xmlns:a16="http://schemas.microsoft.com/office/drawing/2014/main" id="{BABB2387-2008-57CC-BB4A-9597C1A9050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bwMode="auto">
          <a:xfrm>
            <a:off x="1260000" y="1224000"/>
            <a:ext cx="3600000" cy="5040462"/>
          </a:xfrm>
          <a:prstGeom prst="roundRect">
            <a:avLst/>
          </a:prstGeom>
          <a:solidFill>
            <a:schemeClr val="tx1">
              <a:lumMod val="20000"/>
              <a:lumOff val="80000"/>
              <a:alpha val="38000"/>
            </a:schemeClr>
          </a:solidFill>
          <a:ln w="28575" cap="flat" cmpd="sng" algn="ctr">
            <a:noFill/>
            <a:prstDash val="lgDash"/>
            <a:miter lim="800000"/>
            <a:headEnd type="none" w="med" len="med"/>
            <a:tailEnd type="none" w="med" len="med"/>
          </a:ln>
        </p:spPr>
        <p:txBody>
          <a:bodyPr lIns="0" tIns="18288" rIns="0" bIns="18288" rtlCol="0" anchor="ctr" anchorCtr="1">
            <a:normAutofit/>
          </a:bodyPr>
          <a:lstStyle/>
          <a:p>
            <a:pPr marL="0" marR="0" lvl="0" indent="0" algn="ctr"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a:ln>
                <a:noFill/>
              </a:ln>
              <a:solidFill>
                <a:srgbClr val="213A8F"/>
              </a:solidFill>
              <a:effectLst/>
              <a:uLnTx/>
              <a:uFillTx/>
              <a:latin typeface="Arial" panose="020B0604020202020204"/>
              <a:ea typeface="+mn-ea"/>
              <a:cs typeface="+mn-cs"/>
            </a:endParaRPr>
          </a:p>
        </p:txBody>
      </p:sp>
      <p:sp>
        <p:nvSpPr>
          <p:cNvPr id="10" name="TextBox 9">
            <a:extLst>
              <a:ext uri="{FF2B5EF4-FFF2-40B4-BE49-F238E27FC236}">
                <a16:creationId xmlns:a16="http://schemas.microsoft.com/office/drawing/2014/main" id="{DAC808CD-48EC-E844-D2DD-5C1903E242DF}"/>
              </a:ext>
            </a:extLst>
          </p:cNvPr>
          <p:cNvSpPr txBox="1">
            <a:spLocks noGrp="1" noRot="1" noMove="1" noResize="1" noEditPoints="1" noAdjustHandles="1" noChangeArrowheads="1" noChangeShapeType="1"/>
          </p:cNvSpPr>
          <p:nvPr/>
        </p:nvSpPr>
        <p:spPr>
          <a:xfrm>
            <a:off x="1368000" y="1332000"/>
            <a:ext cx="3492000" cy="4490460"/>
          </a:xfrm>
          <a:prstGeom prst="rect">
            <a:avLst/>
          </a:prstGeom>
          <a:noFill/>
        </p:spPr>
        <p:txBody>
          <a:bodyPr wrap="square" lIns="91440" tIns="45720" rIns="91440" bIns="45720" rtlCol="0" anchor="t">
            <a:spAutoFit/>
          </a:bodyPr>
          <a:lstStyle/>
          <a:p>
            <a:pPr algn="ctr">
              <a:lnSpc>
                <a:spcPct val="90000"/>
              </a:lnSpc>
              <a:spcAft>
                <a:spcPts val="600"/>
              </a:spcAft>
            </a:pPr>
            <a:r>
              <a:rPr lang="fi-FI" sz="1600" b="1" err="1"/>
              <a:t>Tillgång</a:t>
            </a:r>
            <a:r>
              <a:rPr lang="fi-FI" sz="1600" b="1"/>
              <a:t> </a:t>
            </a:r>
            <a:r>
              <a:rPr lang="fi-FI" sz="1600" b="1" err="1"/>
              <a:t>till</a:t>
            </a:r>
            <a:r>
              <a:rPr lang="fi-FI" sz="1600" b="1"/>
              <a:t> </a:t>
            </a:r>
            <a:r>
              <a:rPr lang="fi-FI" sz="1600" b="1" err="1"/>
              <a:t>socialservice</a:t>
            </a:r>
            <a:r>
              <a:rPr lang="fi-FI" sz="1600" b="1"/>
              <a:t> för </a:t>
            </a:r>
            <a:r>
              <a:rPr lang="fi-FI" sz="1600" b="1" err="1"/>
              <a:t>personer</a:t>
            </a:r>
            <a:r>
              <a:rPr lang="fi-FI" sz="1600" b="1"/>
              <a:t> i </a:t>
            </a:r>
            <a:r>
              <a:rPr lang="fi-FI" sz="1600" b="1" err="1"/>
              <a:t>arbetsför</a:t>
            </a:r>
            <a:r>
              <a:rPr lang="fi-FI" sz="1600" b="1"/>
              <a:t> </a:t>
            </a:r>
            <a:r>
              <a:rPr lang="fi-FI" sz="1600" b="1" err="1"/>
              <a:t>ålder</a:t>
            </a:r>
            <a:endParaRPr lang="fi-FI" sz="1600" b="1"/>
          </a:p>
          <a:p>
            <a:r>
              <a:rPr lang="sv-SE" sz="1400" b="1">
                <a:cs typeface="Arial"/>
              </a:rPr>
              <a:t>Vuxensocialarbete</a:t>
            </a:r>
            <a:r>
              <a:rPr lang="sv-SE" sz="1400">
                <a:cs typeface="Arial"/>
              </a:rPr>
              <a:t> </a:t>
            </a:r>
          </a:p>
          <a:p>
            <a:r>
              <a:rPr lang="sv-SE" sz="1400">
                <a:cs typeface="Arial"/>
              </a:rPr>
              <a:t>Bedömning av servicebehov inom 7 dagar</a:t>
            </a:r>
          </a:p>
          <a:p>
            <a:endParaRPr lang="fi-FI" sz="1400">
              <a:cs typeface="Arial"/>
            </a:endParaRPr>
          </a:p>
          <a:p>
            <a:r>
              <a:rPr lang="sv-SE" sz="1400" b="1">
                <a:cs typeface="Arial"/>
              </a:rPr>
              <a:t>Barnskyddets eftervård</a:t>
            </a:r>
          </a:p>
          <a:p>
            <a:r>
              <a:rPr lang="sv-SE" sz="1400">
                <a:cs typeface="Arial"/>
              </a:rPr>
              <a:t>Med eftervård avses social- och hälsovårdstjänster för barn och unga som har varit placerade utanför hemmet till följd av omhändertagande eller som en stödåtgärd vid en brådskande placering. Med barn avses personer under 18 år och med unga avses personer som har fyllt 18 år och unga vuxna. Eftervård gäller förr personer i åldern 18-23 år.</a:t>
            </a:r>
          </a:p>
          <a:p>
            <a:endParaRPr lang="fi-FI" sz="1400">
              <a:cs typeface="Arial"/>
            </a:endParaRPr>
          </a:p>
          <a:p>
            <a:r>
              <a:rPr lang="fi-FI" sz="1400" b="1" err="1"/>
              <a:t>Förebyggande</a:t>
            </a:r>
            <a:r>
              <a:rPr lang="fi-FI" sz="1400" b="1"/>
              <a:t> </a:t>
            </a:r>
            <a:r>
              <a:rPr lang="fi-FI" sz="1400" b="1" err="1"/>
              <a:t>och</a:t>
            </a:r>
            <a:r>
              <a:rPr lang="fi-FI" sz="1400" b="1"/>
              <a:t> </a:t>
            </a:r>
            <a:r>
              <a:rPr lang="fi-FI" sz="1400" b="1" err="1"/>
              <a:t>kompletterande</a:t>
            </a:r>
            <a:r>
              <a:rPr lang="fi-FI" sz="1400" b="1"/>
              <a:t> </a:t>
            </a:r>
            <a:r>
              <a:rPr lang="fi-FI" sz="1400" b="1" err="1"/>
              <a:t>utkomststöd</a:t>
            </a:r>
            <a:endParaRPr lang="fi-FI" sz="1400" b="1"/>
          </a:p>
          <a:p>
            <a:endParaRPr lang="fi-FI" sz="1400"/>
          </a:p>
        </p:txBody>
      </p:sp>
      <p:sp>
        <p:nvSpPr>
          <p:cNvPr id="9" name="TextBox 8">
            <a:extLst>
              <a:ext uri="{FF2B5EF4-FFF2-40B4-BE49-F238E27FC236}">
                <a16:creationId xmlns:a16="http://schemas.microsoft.com/office/drawing/2014/main" id="{6293015D-D1AE-6165-00F6-D490CA772E38}"/>
              </a:ext>
            </a:extLst>
          </p:cNvPr>
          <p:cNvSpPr txBox="1">
            <a:spLocks noGrp="1" noRot="1" noMove="1" noResize="1" noEditPoints="1" noAdjustHandles="1" noChangeArrowheads="1" noChangeShapeType="1"/>
          </p:cNvSpPr>
          <p:nvPr/>
        </p:nvSpPr>
        <p:spPr>
          <a:xfrm>
            <a:off x="4968000" y="1332000"/>
            <a:ext cx="3600000" cy="5339923"/>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fi-FI" sz="1600" b="1" i="0" u="none" strike="noStrike" kern="1200" cap="none" spc="0" normalizeH="0" baseline="0" noProof="0">
                <a:ln>
                  <a:noFill/>
                </a:ln>
                <a:solidFill>
                  <a:srgbClr val="00A174"/>
                </a:solidFill>
                <a:effectLst/>
                <a:uLnTx/>
                <a:uFillTx/>
                <a:latin typeface="Arial" panose="020B0604020202020204"/>
                <a:ea typeface="+mn-ea"/>
                <a:cs typeface="+mn-cs"/>
              </a:rPr>
              <a:t>Status:</a:t>
            </a:r>
          </a:p>
          <a:p>
            <a:r>
              <a:rPr lang="en-US" err="1"/>
              <a:t>Förverkligas</a:t>
            </a:r>
            <a:endParaRPr lang="en-US"/>
          </a:p>
          <a:p>
            <a:r>
              <a:rPr lang="en-US" err="1"/>
              <a:t>Oförändrat</a:t>
            </a:r>
            <a:endParaRPr lang="en-US"/>
          </a:p>
          <a:p>
            <a:endParaRPr lang="en-US"/>
          </a:p>
          <a:p>
            <a:r>
              <a:rPr lang="en-US" err="1"/>
              <a:t>Förverkligas</a:t>
            </a:r>
            <a:endParaRPr lang="en-US"/>
          </a:p>
          <a:p>
            <a:r>
              <a:rPr lang="en-US" err="1"/>
              <a:t>Oförändrat</a:t>
            </a:r>
            <a:endParaRPr lang="en-US"/>
          </a:p>
          <a:p>
            <a:endParaRPr lang="en-US"/>
          </a:p>
          <a:p>
            <a:endParaRPr lang="en-US"/>
          </a:p>
          <a:p>
            <a:endParaRPr lang="en-US"/>
          </a:p>
          <a:p>
            <a:endParaRPr lang="en-US"/>
          </a:p>
          <a:p>
            <a:endParaRPr lang="en-US"/>
          </a:p>
          <a:p>
            <a:endParaRPr lang="en-US"/>
          </a:p>
          <a:p>
            <a:endParaRPr lang="en-US"/>
          </a:p>
          <a:p>
            <a:r>
              <a:rPr lang="en-US" err="1"/>
              <a:t>Förverkligas</a:t>
            </a:r>
            <a:endParaRPr lang="en-US"/>
          </a:p>
          <a:p>
            <a:r>
              <a:rPr lang="en-US" err="1"/>
              <a:t>Oförändrat</a:t>
            </a:r>
            <a:endParaRPr lang="en-US"/>
          </a:p>
          <a:p>
            <a:endParaRPr lang="en-US"/>
          </a:p>
          <a:p>
            <a:endParaRPr lang="en-US"/>
          </a:p>
          <a:p>
            <a:endParaRPr lang="en-US" sz="1600">
              <a:cs typeface="Arial"/>
            </a:endParaRPr>
          </a:p>
          <a:p>
            <a:endParaRPr lang="en-US" sz="1600">
              <a:cs typeface="Arial"/>
            </a:endParaRPr>
          </a:p>
        </p:txBody>
      </p:sp>
      <p:sp>
        <p:nvSpPr>
          <p:cNvPr id="8" name="TextBox 7">
            <a:extLst>
              <a:ext uri="{FF2B5EF4-FFF2-40B4-BE49-F238E27FC236}">
                <a16:creationId xmlns:a16="http://schemas.microsoft.com/office/drawing/2014/main" id="{F1B8EDDC-940B-BD35-84A1-1163B3466DE2}"/>
              </a:ext>
            </a:extLst>
          </p:cNvPr>
          <p:cNvSpPr txBox="1">
            <a:spLocks noGrp="1" noRot="1" noMove="1" noResize="1" noEditPoints="1" noAdjustHandles="1" noChangeArrowheads="1" noChangeShapeType="1"/>
          </p:cNvSpPr>
          <p:nvPr/>
        </p:nvSpPr>
        <p:spPr>
          <a:xfrm>
            <a:off x="8568000" y="1332000"/>
            <a:ext cx="3600000" cy="51244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fi-FI" sz="1600" b="1" i="0" u="none" strike="noStrike" kern="1200" cap="none" spc="0" normalizeH="0" baseline="0" noProof="0" err="1">
                <a:ln>
                  <a:noFill/>
                </a:ln>
                <a:solidFill>
                  <a:srgbClr val="00A174"/>
                </a:solidFill>
                <a:effectLst/>
                <a:uLnTx/>
                <a:uFillTx/>
                <a:latin typeface="Arial" panose="020B0604020202020204"/>
                <a:ea typeface="+mn-ea"/>
                <a:cs typeface="+mn-cs"/>
              </a:rPr>
              <a:t>Korrigerande</a:t>
            </a:r>
            <a:r>
              <a:rPr kumimoji="0" lang="fi-FI" sz="1600" b="1" i="0" u="none" strike="noStrike" kern="1200" cap="none" spc="0" normalizeH="0" baseline="0" noProof="0">
                <a:ln>
                  <a:noFill/>
                </a:ln>
                <a:solidFill>
                  <a:srgbClr val="00A174"/>
                </a:solidFill>
                <a:effectLst/>
                <a:uLnTx/>
                <a:uFillTx/>
                <a:latin typeface="Arial" panose="020B0604020202020204"/>
                <a:ea typeface="+mn-ea"/>
                <a:cs typeface="+mn-cs"/>
              </a:rPr>
              <a:t> </a:t>
            </a:r>
            <a:r>
              <a:rPr kumimoji="0" lang="fi-FI" sz="1600" b="1" i="0" u="none" strike="noStrike" kern="1200" cap="none" spc="0" normalizeH="0" baseline="0" noProof="0" err="1">
                <a:ln>
                  <a:noFill/>
                </a:ln>
                <a:solidFill>
                  <a:srgbClr val="00A174"/>
                </a:solidFill>
                <a:effectLst/>
                <a:uLnTx/>
                <a:uFillTx/>
                <a:latin typeface="Arial" panose="020B0604020202020204"/>
                <a:ea typeface="+mn-ea"/>
                <a:cs typeface="+mn-cs"/>
              </a:rPr>
              <a:t>åtgärder</a:t>
            </a:r>
            <a:r>
              <a:rPr kumimoji="0" lang="fi-FI" sz="1600" b="1" i="0" u="none" strike="noStrike" kern="1200" cap="none" spc="0" normalizeH="0" baseline="0" noProof="0">
                <a:ln>
                  <a:noFill/>
                </a:ln>
                <a:solidFill>
                  <a:srgbClr val="00A174"/>
                </a:solidFill>
                <a:effectLst/>
                <a:uLnTx/>
                <a:uFillTx/>
                <a:latin typeface="Arial" panose="020B0604020202020204"/>
                <a:ea typeface="+mn-ea"/>
                <a:cs typeface="+mn-cs"/>
              </a:rPr>
              <a:t>:</a:t>
            </a:r>
          </a:p>
          <a:p>
            <a:r>
              <a:rPr kumimoji="0" lang="sv-SE" sz="1800" b="0" i="0" u="none" strike="noStrike" kern="1200" cap="none" spc="0" normalizeH="0" baseline="0" noProof="0">
                <a:ln>
                  <a:noFill/>
                </a:ln>
                <a:solidFill>
                  <a:srgbClr val="213A8F"/>
                </a:solidFill>
                <a:effectLst/>
                <a:uLnTx/>
                <a:uFillTx/>
                <a:latin typeface="Arial" panose="020B0604020202020204"/>
                <a:ea typeface="+mn-ea"/>
                <a:cs typeface="+mn-cs"/>
              </a:rPr>
              <a:t>Interna processer gås igenom regelbundet  mångprofessionellt</a:t>
            </a: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a:p>
            <a:r>
              <a:rPr kumimoji="0" lang="sv-SE" sz="1800" b="0" i="0" u="none" strike="noStrike" kern="1200" cap="none" spc="0" normalizeH="0" baseline="0" noProof="0">
                <a:ln>
                  <a:noFill/>
                </a:ln>
                <a:solidFill>
                  <a:srgbClr val="213A8F"/>
                </a:solidFill>
                <a:effectLst/>
                <a:uLnTx/>
                <a:uFillTx/>
                <a:latin typeface="Arial" panose="020B0604020202020204"/>
                <a:ea typeface="+mn-ea"/>
                <a:cs typeface="+mn-cs"/>
              </a:rPr>
              <a:t>I samverkan med barnskyddets eftervård </a:t>
            </a:r>
            <a:r>
              <a:rPr kumimoji="0" lang="sv-SE" sz="1800" b="0" i="0" u="none" strike="noStrike" kern="1200" cap="none" spc="0" normalizeH="0" baseline="0" noProof="0" err="1">
                <a:ln>
                  <a:noFill/>
                </a:ln>
                <a:solidFill>
                  <a:srgbClr val="213A8F"/>
                </a:solidFill>
                <a:effectLst/>
                <a:uLnTx/>
                <a:uFillTx/>
                <a:latin typeface="Arial" panose="020B0604020202020204"/>
                <a:ea typeface="+mn-ea"/>
                <a:cs typeface="+mn-cs"/>
              </a:rPr>
              <a:t>uvecklas</a:t>
            </a:r>
            <a:r>
              <a:rPr kumimoji="0" lang="sv-SE" sz="1800" b="0" i="0" u="none" strike="noStrike" kern="1200" cap="none" spc="0" normalizeH="0" baseline="0" noProof="0">
                <a:ln>
                  <a:noFill/>
                </a:ln>
                <a:solidFill>
                  <a:srgbClr val="213A8F"/>
                </a:solidFill>
                <a:effectLst/>
                <a:uLnTx/>
                <a:uFillTx/>
                <a:latin typeface="Arial" panose="020B0604020202020204"/>
                <a:ea typeface="+mn-ea"/>
                <a:cs typeface="+mn-cs"/>
              </a:rPr>
              <a:t> team för ungdomssocialarbete för 18-29 åringar</a:t>
            </a: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a:p>
            <a:r>
              <a:rPr kumimoji="0" lang="sv-SE" sz="1800" b="0" i="0" u="none" strike="noStrike" kern="1200" cap="none" spc="0" normalizeH="0" baseline="0" noProof="0">
                <a:ln>
                  <a:noFill/>
                </a:ln>
                <a:solidFill>
                  <a:srgbClr val="213A8F"/>
                </a:solidFill>
                <a:effectLst/>
                <a:uLnTx/>
                <a:uFillTx/>
                <a:latin typeface="Arial" panose="020B0604020202020204"/>
                <a:ea typeface="+mn-ea"/>
                <a:cs typeface="+mn-cs"/>
              </a:rPr>
              <a:t>Förenhetliga  principer för beviljandet inom ÖVPH</a:t>
            </a:r>
          </a:p>
          <a:p>
            <a:endParaRPr kumimoji="0" lang="sv-SE" sz="1800" b="0" i="0" u="none" strike="noStrike" kern="1200" cap="none" spc="0" normalizeH="0" baseline="0" noProof="0">
              <a:ln>
                <a:noFill/>
              </a:ln>
              <a:solidFill>
                <a:srgbClr val="213A8F"/>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22605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rc 10">
            <a:extLst>
              <a:ext uri="{FF2B5EF4-FFF2-40B4-BE49-F238E27FC236}">
                <a16:creationId xmlns:a16="http://schemas.microsoft.com/office/drawing/2014/main" id="{F1849AE3-4653-4A79-BE37-49DE155C8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rot="5931384">
            <a:off x="9044464" y="3679904"/>
            <a:ext cx="2987899" cy="2987899"/>
          </a:xfrm>
          <a:prstGeom prst="arc">
            <a:avLst>
              <a:gd name="adj1" fmla="val 15817365"/>
              <a:gd name="adj2" fmla="val 1781380"/>
            </a:avLst>
          </a:prstGeom>
          <a:ln w="127000" cap="rnd">
            <a:solidFill>
              <a:schemeClr val="accent5">
                <a:alpha val="35686"/>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902D604-4B15-77B4-DAFB-005465C73B81}"/>
              </a:ext>
            </a:extLst>
          </p:cNvPr>
          <p:cNvSpPr>
            <a:spLocks noGrp="1"/>
          </p:cNvSpPr>
          <p:nvPr>
            <p:ph type="title" idx="4294967295"/>
          </p:nvPr>
        </p:nvSpPr>
        <p:spPr>
          <a:xfrm>
            <a:off x="1653884" y="413813"/>
            <a:ext cx="9327754" cy="774907"/>
          </a:xfrm>
        </p:spPr>
        <p:txBody>
          <a:bodyPr/>
          <a:lstStyle/>
          <a:p>
            <a:r>
              <a:rPr lang="fi-FI" b="1" err="1"/>
              <a:t>Tillgänglighet</a:t>
            </a:r>
            <a:endParaRPr lang="sv-SE"/>
          </a:p>
        </p:txBody>
      </p:sp>
      <p:sp>
        <p:nvSpPr>
          <p:cNvPr id="3" name="Rectangle: Rounded Corners 2">
            <a:extLst>
              <a:ext uri="{FF2B5EF4-FFF2-40B4-BE49-F238E27FC236}">
                <a16:creationId xmlns:a16="http://schemas.microsoft.com/office/drawing/2014/main" id="{BABB2387-2008-57CC-BB4A-9597C1A9050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bwMode="auto">
          <a:xfrm>
            <a:off x="1260000" y="1224000"/>
            <a:ext cx="3600000" cy="5040462"/>
          </a:xfrm>
          <a:prstGeom prst="roundRect">
            <a:avLst/>
          </a:prstGeom>
          <a:solidFill>
            <a:schemeClr val="tx1">
              <a:lumMod val="20000"/>
              <a:lumOff val="80000"/>
              <a:alpha val="38000"/>
            </a:schemeClr>
          </a:solidFill>
          <a:ln w="28575" cap="flat" cmpd="sng" algn="ctr">
            <a:noFill/>
            <a:prstDash val="lgDash"/>
            <a:miter lim="800000"/>
            <a:headEnd type="none" w="med" len="med"/>
            <a:tailEnd type="none" w="med" len="med"/>
          </a:ln>
        </p:spPr>
        <p:txBody>
          <a:bodyPr lIns="0" tIns="18288" rIns="0" bIns="18288" rtlCol="0" anchor="ctr" anchorCtr="1">
            <a:normAutofit/>
          </a:bodyPr>
          <a:lstStyle/>
          <a:p>
            <a:pPr marL="0" marR="0" lvl="0" indent="0" algn="ctr"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a:ln>
                <a:noFill/>
              </a:ln>
              <a:solidFill>
                <a:srgbClr val="213A8F"/>
              </a:solidFill>
              <a:effectLst/>
              <a:uLnTx/>
              <a:uFillTx/>
              <a:latin typeface="Arial" panose="020B0604020202020204"/>
              <a:ea typeface="+mn-ea"/>
              <a:cs typeface="+mn-cs"/>
            </a:endParaRPr>
          </a:p>
        </p:txBody>
      </p:sp>
      <p:sp>
        <p:nvSpPr>
          <p:cNvPr id="10" name="TextBox 9">
            <a:extLst>
              <a:ext uri="{FF2B5EF4-FFF2-40B4-BE49-F238E27FC236}">
                <a16:creationId xmlns:a16="http://schemas.microsoft.com/office/drawing/2014/main" id="{DAC808CD-48EC-E844-D2DD-5C1903E242DF}"/>
              </a:ext>
            </a:extLst>
          </p:cNvPr>
          <p:cNvSpPr txBox="1">
            <a:spLocks noGrp="1" noRot="1" noMove="1" noResize="1" noEditPoints="1" noAdjustHandles="1" noChangeArrowheads="1" noChangeShapeType="1"/>
          </p:cNvSpPr>
          <p:nvPr/>
        </p:nvSpPr>
        <p:spPr>
          <a:xfrm>
            <a:off x="1368000" y="1332000"/>
            <a:ext cx="3492000" cy="4182683"/>
          </a:xfrm>
          <a:prstGeom prst="rect">
            <a:avLst/>
          </a:prstGeom>
          <a:noFill/>
        </p:spPr>
        <p:txBody>
          <a:bodyPr wrap="square" lIns="91440" tIns="45720" rIns="91440" bIns="45720" rtlCol="0" anchor="t">
            <a:spAutoFit/>
          </a:bodyPr>
          <a:lstStyle/>
          <a:p>
            <a:pPr algn="ctr">
              <a:lnSpc>
                <a:spcPct val="90000"/>
              </a:lnSpc>
              <a:spcAft>
                <a:spcPts val="600"/>
              </a:spcAft>
            </a:pPr>
            <a:r>
              <a:rPr lang="fi-FI" sz="1600" b="1" err="1"/>
              <a:t>Tillgång</a:t>
            </a:r>
            <a:r>
              <a:rPr lang="fi-FI" sz="1600" b="1"/>
              <a:t> </a:t>
            </a:r>
            <a:r>
              <a:rPr lang="fi-FI" sz="1600" b="1" err="1"/>
              <a:t>till</a:t>
            </a:r>
            <a:r>
              <a:rPr lang="fi-FI" sz="1600" b="1"/>
              <a:t> </a:t>
            </a:r>
            <a:r>
              <a:rPr lang="fi-FI" sz="1600" b="1" err="1"/>
              <a:t>socialarbete</a:t>
            </a:r>
            <a:r>
              <a:rPr lang="fi-FI" sz="1600" b="1"/>
              <a:t> </a:t>
            </a:r>
            <a:r>
              <a:rPr lang="fi-FI" sz="1600" b="1" err="1"/>
              <a:t>inom</a:t>
            </a:r>
            <a:r>
              <a:rPr lang="fi-FI" sz="1600" b="1"/>
              <a:t> </a:t>
            </a:r>
            <a:r>
              <a:rPr lang="fi-FI" sz="1600" b="1" err="1"/>
              <a:t>funktionshinderservice</a:t>
            </a:r>
            <a:endParaRPr lang="fi-FI" sz="1600" b="1"/>
          </a:p>
          <a:p>
            <a:endParaRPr lang="fi-FI">
              <a:cs typeface="Arial"/>
            </a:endParaRPr>
          </a:p>
          <a:p>
            <a:r>
              <a:rPr lang="fi-FI" err="1">
                <a:cs typeface="Arial"/>
              </a:rPr>
              <a:t>Ändringsarbeten</a:t>
            </a:r>
            <a:r>
              <a:rPr lang="fi-FI">
                <a:cs typeface="Arial"/>
              </a:rPr>
              <a:t> i </a:t>
            </a:r>
            <a:r>
              <a:rPr lang="fi-FI" err="1">
                <a:cs typeface="Arial"/>
              </a:rPr>
              <a:t>bostaden</a:t>
            </a:r>
            <a:endParaRPr lang="fi-FI">
              <a:cs typeface="Arial"/>
            </a:endParaRPr>
          </a:p>
          <a:p>
            <a:endParaRPr lang="fi-FI">
              <a:cs typeface="Arial"/>
            </a:endParaRPr>
          </a:p>
          <a:p>
            <a:r>
              <a:rPr lang="fi-FI" err="1">
                <a:cs typeface="Arial"/>
              </a:rPr>
              <a:t>Personlig</a:t>
            </a:r>
            <a:r>
              <a:rPr lang="fi-FI">
                <a:cs typeface="Arial"/>
              </a:rPr>
              <a:t> </a:t>
            </a:r>
            <a:r>
              <a:rPr lang="fi-FI" err="1">
                <a:cs typeface="Arial"/>
              </a:rPr>
              <a:t>assistans</a:t>
            </a:r>
            <a:r>
              <a:rPr lang="fi-FI">
                <a:cs typeface="Arial"/>
              </a:rPr>
              <a:t> </a:t>
            </a:r>
          </a:p>
          <a:p>
            <a:endParaRPr lang="fi-FI">
              <a:cs typeface="Arial"/>
            </a:endParaRPr>
          </a:p>
          <a:p>
            <a:r>
              <a:rPr lang="fi-FI" err="1">
                <a:cs typeface="Arial"/>
              </a:rPr>
              <a:t>Färdtjänst</a:t>
            </a:r>
            <a:endParaRPr lang="fi-FI">
              <a:cs typeface="Arial"/>
            </a:endParaRPr>
          </a:p>
          <a:p>
            <a:endParaRPr lang="fi-FI">
              <a:cs typeface="Arial"/>
            </a:endParaRPr>
          </a:p>
          <a:p>
            <a:endParaRPr lang="fi-FI">
              <a:cs typeface="Arial"/>
            </a:endParaRPr>
          </a:p>
          <a:p>
            <a:r>
              <a:rPr lang="fi-FI" err="1">
                <a:cs typeface="Arial"/>
              </a:rPr>
              <a:t>Stöd</a:t>
            </a:r>
            <a:r>
              <a:rPr lang="fi-FI">
                <a:cs typeface="Arial"/>
              </a:rPr>
              <a:t> för </a:t>
            </a:r>
            <a:r>
              <a:rPr lang="fi-FI" err="1">
                <a:cs typeface="Arial"/>
              </a:rPr>
              <a:t>närståendevård</a:t>
            </a:r>
            <a:endParaRPr lang="fi-FI">
              <a:cs typeface="Arial"/>
            </a:endParaRPr>
          </a:p>
          <a:p>
            <a:endParaRPr lang="fi-FI" sz="1400">
              <a:cs typeface="Arial"/>
            </a:endParaRPr>
          </a:p>
          <a:p>
            <a:endParaRPr lang="fi-FI" sz="1400"/>
          </a:p>
          <a:p>
            <a:endParaRPr lang="fi-FI" sz="1400">
              <a:solidFill>
                <a:srgbClr val="213A8F"/>
              </a:solidFill>
            </a:endParaRPr>
          </a:p>
          <a:p>
            <a:r>
              <a:rPr lang="fi-FI" sz="1400">
                <a:solidFill>
                  <a:schemeClr val="accent6"/>
                </a:solidFill>
                <a:hlinkClick r:id="rId2">
                  <a:extLst>
                    <a:ext uri="{A12FA001-AC4F-418D-AE19-62706E023703}">
                      <ahyp:hlinkClr xmlns:ahyp="http://schemas.microsoft.com/office/drawing/2018/hyperlinkcolor" val="tx"/>
                    </a:ext>
                  </a:extLst>
                </a:hlinkClick>
              </a:rPr>
              <a:t>Läs mera om vårdens tillgänglighet och väntetider.</a:t>
            </a:r>
            <a:endParaRPr lang="fi-FI" sz="1400">
              <a:solidFill>
                <a:schemeClr val="accent6"/>
              </a:solidFill>
            </a:endParaRPr>
          </a:p>
        </p:txBody>
      </p:sp>
      <p:sp>
        <p:nvSpPr>
          <p:cNvPr id="9" name="TextBox 8">
            <a:extLst>
              <a:ext uri="{FF2B5EF4-FFF2-40B4-BE49-F238E27FC236}">
                <a16:creationId xmlns:a16="http://schemas.microsoft.com/office/drawing/2014/main" id="{6293015D-D1AE-6165-00F6-D490CA772E38}"/>
              </a:ext>
            </a:extLst>
          </p:cNvPr>
          <p:cNvSpPr txBox="1">
            <a:spLocks/>
          </p:cNvSpPr>
          <p:nvPr/>
        </p:nvSpPr>
        <p:spPr>
          <a:xfrm>
            <a:off x="4968000" y="972772"/>
            <a:ext cx="3600000" cy="4755148"/>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fi-FI" sz="1600" b="1" i="0" u="none" strike="noStrike" kern="1200" cap="none" spc="0" normalizeH="0" baseline="0" noProof="0" dirty="0">
                <a:ln>
                  <a:noFill/>
                </a:ln>
                <a:solidFill>
                  <a:srgbClr val="00A174"/>
                </a:solidFill>
                <a:effectLst/>
                <a:uLnTx/>
                <a:uFillTx/>
                <a:latin typeface="Arial" panose="020B0604020202020204"/>
                <a:ea typeface="+mn-ea"/>
                <a:cs typeface="+mn-cs"/>
              </a:rPr>
              <a:t>Status:</a:t>
            </a:r>
          </a:p>
          <a:p>
            <a:r>
              <a:rPr lang="sv-SE" sz="1400" b="1" dirty="0">
                <a:cs typeface="Arial"/>
              </a:rPr>
              <a:t>Ändringsarbeten i bostaden</a:t>
            </a:r>
          </a:p>
          <a:p>
            <a:r>
              <a:rPr lang="sv-SE" sz="1400" dirty="0">
                <a:cs typeface="Arial"/>
              </a:rPr>
              <a:t>Fattade beslut: 0-3 mån:    2 </a:t>
            </a:r>
          </a:p>
          <a:p>
            <a:r>
              <a:rPr lang="sv-SE" sz="1400" dirty="0">
                <a:cs typeface="Arial"/>
              </a:rPr>
              <a:t>       3-4 mån:    0</a:t>
            </a:r>
          </a:p>
          <a:p>
            <a:r>
              <a:rPr lang="sv-SE" sz="1400" dirty="0">
                <a:cs typeface="Arial"/>
              </a:rPr>
              <a:t>       över 4 mån:    0     </a:t>
            </a:r>
            <a:endParaRPr lang="sv-SE" dirty="0"/>
          </a:p>
          <a:p>
            <a:endParaRPr lang="sv-SE" sz="1400" b="1">
              <a:cs typeface="Arial"/>
            </a:endParaRPr>
          </a:p>
          <a:p>
            <a:r>
              <a:rPr lang="sv-SE" sz="1400" b="1" dirty="0">
                <a:cs typeface="Arial"/>
              </a:rPr>
              <a:t>Personlig assistans</a:t>
            </a:r>
            <a:endParaRPr lang="sv-SE" dirty="0">
              <a:cs typeface="Arial" panose="020B0604020202020204"/>
            </a:endParaRPr>
          </a:p>
          <a:p>
            <a:r>
              <a:rPr lang="sv-SE" sz="1400" dirty="0">
                <a:cs typeface="Arial"/>
              </a:rPr>
              <a:t>Fattade beslut: 0-3 mån:    54 </a:t>
            </a:r>
            <a:endParaRPr lang="en-US" sz="1400" dirty="0">
              <a:cs typeface="Arial"/>
            </a:endParaRPr>
          </a:p>
          <a:p>
            <a:r>
              <a:rPr lang="sv-SE" sz="1400" dirty="0">
                <a:cs typeface="Arial"/>
              </a:rPr>
              <a:t>       3-4 mån:   2</a:t>
            </a:r>
            <a:endParaRPr lang="en-US" sz="1400" dirty="0">
              <a:cs typeface="Arial"/>
            </a:endParaRPr>
          </a:p>
          <a:p>
            <a:r>
              <a:rPr lang="sv-SE" sz="1400" dirty="0">
                <a:cs typeface="Arial"/>
              </a:rPr>
              <a:t>       över 4 mån:    4  </a:t>
            </a:r>
            <a:endParaRPr lang="sv-SE" dirty="0"/>
          </a:p>
          <a:p>
            <a:endParaRPr lang="sv-SE" sz="1400" b="1">
              <a:cs typeface="Arial"/>
            </a:endParaRPr>
          </a:p>
          <a:p>
            <a:r>
              <a:rPr lang="sv-SE" sz="1400" b="1" dirty="0">
                <a:cs typeface="Arial"/>
              </a:rPr>
              <a:t>Färdtjänst</a:t>
            </a:r>
            <a:endParaRPr lang="sv-SE" dirty="0">
              <a:cs typeface="Arial"/>
            </a:endParaRPr>
          </a:p>
          <a:p>
            <a:r>
              <a:rPr lang="sv-SE" sz="1400" dirty="0">
                <a:cs typeface="Arial"/>
              </a:rPr>
              <a:t>Fattade beslut: 0-3 mån:    3 </a:t>
            </a:r>
            <a:endParaRPr lang="en-US" sz="1400" dirty="0">
              <a:cs typeface="Arial"/>
            </a:endParaRPr>
          </a:p>
          <a:p>
            <a:r>
              <a:rPr lang="sv-SE" sz="1400" dirty="0">
                <a:cs typeface="Arial"/>
              </a:rPr>
              <a:t>       3-4 mån:    0</a:t>
            </a:r>
            <a:endParaRPr lang="en-US" sz="1400" dirty="0">
              <a:cs typeface="Arial"/>
            </a:endParaRPr>
          </a:p>
          <a:p>
            <a:r>
              <a:rPr lang="sv-SE" sz="1400" dirty="0">
                <a:cs typeface="Arial"/>
              </a:rPr>
              <a:t>       över 4 mån:    1  </a:t>
            </a:r>
            <a:endParaRPr lang="sv-SE" dirty="0"/>
          </a:p>
          <a:p>
            <a:endParaRPr lang="sv-SE" sz="1400" b="1">
              <a:cs typeface="Arial"/>
            </a:endParaRPr>
          </a:p>
          <a:p>
            <a:r>
              <a:rPr lang="sv-SE" sz="1400" b="1" dirty="0">
                <a:cs typeface="Arial"/>
              </a:rPr>
              <a:t>Stöd för närståendevård (18-64 år):</a:t>
            </a:r>
            <a:endParaRPr lang="sv-SE" dirty="0"/>
          </a:p>
          <a:p>
            <a:r>
              <a:rPr lang="sv-SE" sz="1400" dirty="0">
                <a:cs typeface="Arial"/>
              </a:rPr>
              <a:t>Fattade beslut: 0-3 mån:    5 </a:t>
            </a:r>
            <a:endParaRPr lang="en-US" sz="1400" dirty="0">
              <a:cs typeface="Arial"/>
            </a:endParaRPr>
          </a:p>
          <a:p>
            <a:r>
              <a:rPr lang="sv-SE" sz="1400" dirty="0">
                <a:cs typeface="Arial"/>
              </a:rPr>
              <a:t>       3-4 mån:    2</a:t>
            </a:r>
            <a:endParaRPr lang="en-US" sz="1400" dirty="0">
              <a:cs typeface="Arial"/>
            </a:endParaRPr>
          </a:p>
          <a:p>
            <a:r>
              <a:rPr lang="sv-SE" sz="1400" dirty="0">
                <a:cs typeface="Arial"/>
              </a:rPr>
              <a:t>       över 4 mån:    1 </a:t>
            </a:r>
            <a:endParaRPr lang="en-US" dirty="0"/>
          </a:p>
          <a:p>
            <a:endParaRPr lang="en-US" sz="1600">
              <a:cs typeface="Arial"/>
            </a:endParaRPr>
          </a:p>
        </p:txBody>
      </p:sp>
      <p:sp>
        <p:nvSpPr>
          <p:cNvPr id="8" name="TextBox 7">
            <a:extLst>
              <a:ext uri="{FF2B5EF4-FFF2-40B4-BE49-F238E27FC236}">
                <a16:creationId xmlns:a16="http://schemas.microsoft.com/office/drawing/2014/main" id="{F1B8EDDC-940B-BD35-84A1-1163B3466DE2}"/>
              </a:ext>
            </a:extLst>
          </p:cNvPr>
          <p:cNvSpPr txBox="1">
            <a:spLocks/>
          </p:cNvSpPr>
          <p:nvPr/>
        </p:nvSpPr>
        <p:spPr>
          <a:xfrm>
            <a:off x="8568000" y="968898"/>
            <a:ext cx="3618361" cy="3862596"/>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fi-FI" sz="1600" b="1" i="0" u="none" strike="noStrike" kern="1200" cap="none" spc="0" normalizeH="0" baseline="0" noProof="0" err="1">
                <a:ln>
                  <a:noFill/>
                </a:ln>
                <a:solidFill>
                  <a:srgbClr val="00A174"/>
                </a:solidFill>
                <a:effectLst/>
                <a:uLnTx/>
                <a:uFillTx/>
                <a:latin typeface="Arial" panose="020B0604020202020204"/>
                <a:ea typeface="+mn-ea"/>
                <a:cs typeface="+mn-cs"/>
              </a:rPr>
              <a:t>Korrigerande</a:t>
            </a:r>
            <a:r>
              <a:rPr kumimoji="0" lang="fi-FI" sz="1600" b="1" i="0" u="none" strike="noStrike" kern="1200" cap="none" spc="0" normalizeH="0" baseline="0" noProof="0">
                <a:ln>
                  <a:noFill/>
                </a:ln>
                <a:solidFill>
                  <a:srgbClr val="00A174"/>
                </a:solidFill>
                <a:effectLst/>
                <a:uLnTx/>
                <a:uFillTx/>
                <a:latin typeface="Arial" panose="020B0604020202020204"/>
                <a:ea typeface="+mn-ea"/>
                <a:cs typeface="+mn-cs"/>
              </a:rPr>
              <a:t> </a:t>
            </a:r>
            <a:r>
              <a:rPr kumimoji="0" lang="fi-FI" sz="1600" b="1" i="0" u="none" strike="noStrike" kern="1200" cap="none" spc="0" normalizeH="0" baseline="0" noProof="0" err="1">
                <a:ln>
                  <a:noFill/>
                </a:ln>
                <a:solidFill>
                  <a:srgbClr val="00A174"/>
                </a:solidFill>
                <a:effectLst/>
                <a:uLnTx/>
                <a:uFillTx/>
                <a:latin typeface="Arial" panose="020B0604020202020204"/>
                <a:ea typeface="+mn-ea"/>
                <a:cs typeface="+mn-cs"/>
              </a:rPr>
              <a:t>åtgärder</a:t>
            </a:r>
            <a:r>
              <a:rPr kumimoji="0" lang="fi-FI" sz="1600" b="1" i="0" u="none" strike="noStrike" kern="1200" cap="none" spc="0" normalizeH="0" baseline="0" noProof="0">
                <a:ln>
                  <a:noFill/>
                </a:ln>
                <a:solidFill>
                  <a:srgbClr val="00A174"/>
                </a:solidFill>
                <a:effectLst/>
                <a:uLnTx/>
                <a:uFillTx/>
                <a:latin typeface="Arial" panose="020B0604020202020204"/>
                <a:ea typeface="+mn-ea"/>
                <a:cs typeface="+mn-cs"/>
              </a:rPr>
              <a:t>:</a:t>
            </a:r>
          </a:p>
          <a:p>
            <a:r>
              <a:rPr lang="sv-SE" sz="1400">
                <a:solidFill>
                  <a:srgbClr val="213A8F"/>
                </a:solidFill>
                <a:latin typeface="Segoe UI"/>
                <a:cs typeface="Segoe UI"/>
              </a:rPr>
              <a:t>Integreringen av den nya lagen om funktionshinder och socialvårdslagen följs upp och rapporteras.</a:t>
            </a:r>
            <a:endParaRPr lang="sv-SE" sz="1400">
              <a:cs typeface="Arial"/>
            </a:endParaRPr>
          </a:p>
          <a:p>
            <a:endParaRPr lang="sv-SE" sz="1400">
              <a:solidFill>
                <a:srgbClr val="213A8F"/>
              </a:solidFill>
              <a:latin typeface="Segoe UI"/>
              <a:cs typeface="Segoe UI"/>
            </a:endParaRPr>
          </a:p>
          <a:p>
            <a:r>
              <a:rPr lang="sv-SE" sz="1400">
                <a:solidFill>
                  <a:srgbClr val="213A8F"/>
                </a:solidFill>
                <a:latin typeface="Segoe UI"/>
                <a:cs typeface="Segoe UI"/>
              </a:rPr>
              <a:t>När det gäller nya kunder söker man till tjänsterna genom kontakt och bedömning av servicebehovet.</a:t>
            </a:r>
            <a:endParaRPr lang="sv-SE" sz="1400">
              <a:cs typeface="Arial"/>
            </a:endParaRPr>
          </a:p>
          <a:p>
            <a:endParaRPr lang="sv-SE" sz="1400">
              <a:solidFill>
                <a:srgbClr val="213A8F"/>
              </a:solidFill>
              <a:latin typeface="Segoe UI"/>
              <a:cs typeface="Segoe UI"/>
            </a:endParaRPr>
          </a:p>
          <a:p>
            <a:r>
              <a:rPr lang="sv-SE" sz="1400">
                <a:solidFill>
                  <a:srgbClr val="213A8F"/>
                </a:solidFill>
                <a:latin typeface="Segoe UI"/>
                <a:cs typeface="Segoe UI"/>
              </a:rPr>
              <a:t>Personer med funktionsnedsättning som redan är kunder kan ansöka om att förnya och uppdatera sina tjänster via en ansökan.</a:t>
            </a:r>
            <a:endParaRPr lang="sv-SE" sz="1400">
              <a:cs typeface="Arial"/>
            </a:endParaRPr>
          </a:p>
          <a:p>
            <a:endParaRPr lang="sv-SE" sz="1400">
              <a:solidFill>
                <a:srgbClr val="213A8F"/>
              </a:solidFill>
              <a:latin typeface="Segoe UI"/>
              <a:cs typeface="Segoe UI"/>
            </a:endParaRPr>
          </a:p>
          <a:p>
            <a:r>
              <a:rPr lang="sv-SE" sz="1400">
                <a:solidFill>
                  <a:srgbClr val="213A8F"/>
                </a:solidFill>
                <a:latin typeface="Segoe UI"/>
                <a:cs typeface="Segoe UI"/>
              </a:rPr>
              <a:t>Stödet för närståendevård är en allmän tjänst som omfattar även andra än personer med funktionsnedsättning.</a:t>
            </a:r>
            <a:endParaRPr lang="sv-SE" sz="1400">
              <a:cs typeface="Arial"/>
            </a:endParaRPr>
          </a:p>
          <a:p>
            <a:endParaRPr lang="sv-SE" sz="1400" b="0" i="0" u="none" strike="noStrike" kern="1200" cap="none" spc="0" normalizeH="0" baseline="0" noProof="0">
              <a:ln>
                <a:noFill/>
              </a:ln>
              <a:solidFill>
                <a:srgbClr val="213A8F"/>
              </a:solidFill>
              <a:effectLst/>
              <a:uLnTx/>
              <a:uFillTx/>
              <a:latin typeface="Arial" panose="020B0604020202020204"/>
              <a:cs typeface="Arial"/>
            </a:endParaRPr>
          </a:p>
        </p:txBody>
      </p:sp>
    </p:spTree>
    <p:extLst>
      <p:ext uri="{BB962C8B-B14F-4D97-AF65-F5344CB8AC3E}">
        <p14:creationId xmlns:p14="http://schemas.microsoft.com/office/powerpoint/2010/main" val="2217209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idx="4294967295"/>
          </p:nvPr>
        </p:nvSpPr>
        <p:spPr>
          <a:xfrm>
            <a:off x="1652400" y="414000"/>
            <a:ext cx="10343442" cy="909638"/>
          </a:xfrm>
        </p:spPr>
        <p:txBody>
          <a:bodyPr>
            <a:normAutofit/>
          </a:bodyPr>
          <a:lstStyle/>
          <a:p>
            <a:r>
              <a:rPr lang="fi-FI" b="1" err="1"/>
              <a:t>Säkerhet</a:t>
            </a:r>
            <a:r>
              <a:rPr lang="fi-FI" b="1"/>
              <a:t> </a:t>
            </a:r>
            <a:r>
              <a:rPr lang="fi-FI" b="1" err="1"/>
              <a:t>och</a:t>
            </a:r>
            <a:r>
              <a:rPr lang="fi-FI" b="1"/>
              <a:t> </a:t>
            </a:r>
            <a:r>
              <a:rPr lang="fi-FI" b="1" err="1"/>
              <a:t>kvalitet</a:t>
            </a:r>
            <a:endParaRPr lang="en-US" sz="1200" b="1"/>
          </a:p>
        </p:txBody>
      </p:sp>
      <p:sp>
        <p:nvSpPr>
          <p:cNvPr id="19" name="TextBox 18">
            <a:extLst>
              <a:ext uri="{FF2B5EF4-FFF2-40B4-BE49-F238E27FC236}">
                <a16:creationId xmlns:a16="http://schemas.microsoft.com/office/drawing/2014/main" id="{1CE3ECC4-2766-0EF7-1123-7E6207D264DE}"/>
              </a:ext>
            </a:extLst>
          </p:cNvPr>
          <p:cNvSpPr txBox="1">
            <a:spLocks noGrp="1" noRot="1" noMove="1" noResize="1" noEditPoints="1" noAdjustHandles="1" noChangeArrowheads="1" noChangeShapeType="1"/>
          </p:cNvSpPr>
          <p:nvPr/>
        </p:nvSpPr>
        <p:spPr>
          <a:xfrm>
            <a:off x="1202850" y="1656000"/>
            <a:ext cx="3422269" cy="2354491"/>
          </a:xfrm>
          <a:prstGeom prst="rect">
            <a:avLst/>
          </a:prstGeom>
          <a:noFill/>
        </p:spPr>
        <p:txBody>
          <a:bodyPr wrap="square" lIns="91440" tIns="45720" rIns="91440" bIns="45720" rtlCol="0" anchor="t">
            <a:spAutoFit/>
          </a:bodyPr>
          <a:lstStyle/>
          <a:p>
            <a:pPr>
              <a:lnSpc>
                <a:spcPct val="150000"/>
              </a:lnSpc>
            </a:pPr>
            <a:r>
              <a:rPr lang="sv-SE" sz="1400" b="1"/>
              <a:t>Status</a:t>
            </a:r>
            <a:r>
              <a:rPr lang="sv-SE" sz="1400"/>
              <a:t> 31.12.2025</a:t>
            </a:r>
          </a:p>
          <a:p>
            <a:pPr>
              <a:lnSpc>
                <a:spcPct val="150000"/>
              </a:lnSpc>
            </a:pPr>
            <a:r>
              <a:rPr lang="sv-SE" sz="1400" b="1"/>
              <a:t>Alla anmälningar: 232(112)</a:t>
            </a:r>
            <a:endParaRPr lang="sv-SE" sz="1400"/>
          </a:p>
          <a:p>
            <a:pPr>
              <a:lnSpc>
                <a:spcPct val="150000"/>
              </a:lnSpc>
            </a:pPr>
            <a:r>
              <a:rPr lang="sv-SE" sz="1400" b="1"/>
              <a:t>Väntar på handläggning: 23</a:t>
            </a:r>
            <a:r>
              <a:rPr lang="sv-SE" sz="1400"/>
              <a:t> (10%)</a:t>
            </a:r>
            <a:endParaRPr lang="sv-SE" sz="1400">
              <a:cs typeface="Arial"/>
            </a:endParaRPr>
          </a:p>
          <a:p>
            <a:pPr>
              <a:lnSpc>
                <a:spcPct val="150000"/>
              </a:lnSpc>
            </a:pPr>
            <a:r>
              <a:rPr lang="sv-SE" sz="1400" b="1"/>
              <a:t>Väntar på tilläggsinformation: 3</a:t>
            </a:r>
            <a:r>
              <a:rPr lang="sv-SE" sz="1400"/>
              <a:t> (1%)</a:t>
            </a:r>
            <a:endParaRPr lang="sv-SE" sz="1400">
              <a:cs typeface="Arial"/>
            </a:endParaRPr>
          </a:p>
          <a:p>
            <a:pPr>
              <a:lnSpc>
                <a:spcPct val="150000"/>
              </a:lnSpc>
            </a:pPr>
            <a:r>
              <a:rPr lang="sv-SE" sz="1400" b="1"/>
              <a:t>Under handläggning: 62</a:t>
            </a:r>
            <a:r>
              <a:rPr lang="sv-SE" sz="1400"/>
              <a:t> (27%)</a:t>
            </a:r>
            <a:endParaRPr lang="sv-SE" sz="1400">
              <a:cs typeface="Arial"/>
            </a:endParaRPr>
          </a:p>
          <a:p>
            <a:pPr>
              <a:lnSpc>
                <a:spcPct val="150000"/>
              </a:lnSpc>
            </a:pPr>
            <a:r>
              <a:rPr lang="sv-SE" sz="1400" b="1"/>
              <a:t>Färdig: 114</a:t>
            </a:r>
            <a:r>
              <a:rPr lang="sv-SE" sz="1400"/>
              <a:t> (62%)</a:t>
            </a:r>
            <a:endParaRPr lang="sv-SE" sz="1400">
              <a:cs typeface="Arial"/>
            </a:endParaRPr>
          </a:p>
          <a:p>
            <a:pPr>
              <a:lnSpc>
                <a:spcPct val="150000"/>
              </a:lnSpc>
            </a:pPr>
            <a:endParaRPr lang="en-US" sz="1400"/>
          </a:p>
        </p:txBody>
      </p:sp>
      <p:sp>
        <p:nvSpPr>
          <p:cNvPr id="37" name="TextBox 36">
            <a:extLst>
              <a:ext uri="{FF2B5EF4-FFF2-40B4-BE49-F238E27FC236}">
                <a16:creationId xmlns:a16="http://schemas.microsoft.com/office/drawing/2014/main" id="{62FE2FFB-F344-4344-940D-26D2C6046DF3}"/>
              </a:ext>
            </a:extLst>
          </p:cNvPr>
          <p:cNvSpPr txBox="1">
            <a:spLocks noGrp="1" noRot="1" noMove="1" noResize="1" noEditPoints="1" noAdjustHandles="1" noChangeArrowheads="1" noChangeShapeType="1"/>
          </p:cNvSpPr>
          <p:nvPr/>
        </p:nvSpPr>
        <p:spPr>
          <a:xfrm>
            <a:off x="4625119" y="1656000"/>
            <a:ext cx="3486602" cy="584775"/>
          </a:xfrm>
          <a:prstGeom prst="rect">
            <a:avLst/>
          </a:prstGeom>
          <a:noFill/>
        </p:spPr>
        <p:txBody>
          <a:bodyPr wrap="square" lIns="91440" tIns="45720" rIns="91440" bIns="45720" rtlCol="0" anchor="t">
            <a:spAutoFit/>
          </a:bodyPr>
          <a:lstStyle/>
          <a:p>
            <a:r>
              <a:rPr lang="fi-FI" sz="1600" b="1" err="1">
                <a:solidFill>
                  <a:srgbClr val="00A174"/>
                </a:solidFill>
              </a:rPr>
              <a:t>Antal</a:t>
            </a:r>
            <a:r>
              <a:rPr lang="fi-FI" sz="1600" b="1">
                <a:solidFill>
                  <a:srgbClr val="00A174"/>
                </a:solidFill>
              </a:rPr>
              <a:t> </a:t>
            </a:r>
            <a:r>
              <a:rPr lang="fi-FI" sz="1600" b="1" err="1">
                <a:solidFill>
                  <a:srgbClr val="00A174"/>
                </a:solidFill>
              </a:rPr>
              <a:t>anmälan</a:t>
            </a:r>
            <a:r>
              <a:rPr lang="fi-FI" sz="1600" b="1">
                <a:solidFill>
                  <a:srgbClr val="00A174"/>
                </a:solidFill>
              </a:rPr>
              <a:t> </a:t>
            </a:r>
            <a:r>
              <a:rPr lang="fi-FI" sz="1600" b="1" err="1">
                <a:solidFill>
                  <a:srgbClr val="00A174"/>
                </a:solidFill>
              </a:rPr>
              <a:t>om</a:t>
            </a:r>
            <a:r>
              <a:rPr lang="fi-FI" sz="1600" b="1">
                <a:solidFill>
                  <a:srgbClr val="00A174"/>
                </a:solidFill>
              </a:rPr>
              <a:t> </a:t>
            </a:r>
            <a:r>
              <a:rPr lang="fi-FI" sz="1600" b="1" err="1">
                <a:solidFill>
                  <a:srgbClr val="00A174"/>
                </a:solidFill>
              </a:rPr>
              <a:t>negativ</a:t>
            </a:r>
            <a:r>
              <a:rPr lang="fi-FI" sz="1600" b="1">
                <a:solidFill>
                  <a:srgbClr val="00A174"/>
                </a:solidFill>
              </a:rPr>
              <a:t> </a:t>
            </a:r>
            <a:r>
              <a:rPr lang="fi-FI" sz="1600" b="1" err="1">
                <a:solidFill>
                  <a:srgbClr val="00A174"/>
                </a:solidFill>
              </a:rPr>
              <a:t>händelse</a:t>
            </a:r>
            <a:r>
              <a:rPr lang="fi-FI" sz="1600" b="1">
                <a:solidFill>
                  <a:srgbClr val="00A174"/>
                </a:solidFill>
              </a:rPr>
              <a:t>, 232 </a:t>
            </a:r>
            <a:r>
              <a:rPr lang="fi-FI" sz="1600" b="1" err="1">
                <a:solidFill>
                  <a:srgbClr val="00A174"/>
                </a:solidFill>
              </a:rPr>
              <a:t>sept-dec</a:t>
            </a:r>
            <a:r>
              <a:rPr lang="fi-FI" sz="1600" b="1">
                <a:solidFill>
                  <a:srgbClr val="00A174"/>
                </a:solidFill>
              </a:rPr>
              <a:t> 2025</a:t>
            </a:r>
            <a:endParaRPr lang="en-US" sz="1600" b="1">
              <a:solidFill>
                <a:srgbClr val="00A174"/>
              </a:solidFill>
            </a:endParaRPr>
          </a:p>
        </p:txBody>
      </p:sp>
      <p:graphicFrame>
        <p:nvGraphicFramePr>
          <p:cNvPr id="5" name="Chart 4" descr="Diagram: Antal anmälan om negativ händelse&#10;Januari - April 2023 55&#10;Januari - April 2024 62&#10;Januari-April 2025&#10;Maj - Augusti 2023 67&#10;Maj - Augusti 2024 71&#10;Maj-Augusti 2025 &#10;September - December 2023 82 September - December 2024 55&#10;September-December 2025 "/>
          <p:cNvGraphicFramePr>
            <a:graphicFrameLocks/>
          </p:cNvGraphicFramePr>
          <p:nvPr>
            <p:extLst>
              <p:ext uri="{D42A27DB-BD31-4B8C-83A1-F6EECF244321}">
                <p14:modId xmlns:p14="http://schemas.microsoft.com/office/powerpoint/2010/main" val="3663375240"/>
              </p:ext>
            </p:extLst>
          </p:nvPr>
        </p:nvGraphicFramePr>
        <p:xfrm>
          <a:off x="4625120" y="2222459"/>
          <a:ext cx="3422268" cy="234974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a:extLst>
              <a:ext uri="{FF2B5EF4-FFF2-40B4-BE49-F238E27FC236}">
                <a16:creationId xmlns:a16="http://schemas.microsoft.com/office/drawing/2014/main" id="{15956D0F-8A7D-B8D5-5ACE-D0EBD28EE0A9}"/>
              </a:ext>
            </a:extLst>
          </p:cNvPr>
          <p:cNvSpPr txBox="1">
            <a:spLocks noGrp="1" noRot="1" noMove="1" noResize="1" noEditPoints="1" noAdjustHandles="1" noChangeArrowheads="1" noChangeShapeType="1"/>
          </p:cNvSpPr>
          <p:nvPr/>
        </p:nvSpPr>
        <p:spPr>
          <a:xfrm>
            <a:off x="8115300" y="1656000"/>
            <a:ext cx="3993958" cy="2062103"/>
          </a:xfrm>
          <a:prstGeom prst="rect">
            <a:avLst/>
          </a:prstGeom>
          <a:noFill/>
        </p:spPr>
        <p:txBody>
          <a:bodyPr wrap="square" lIns="91440" tIns="45720" rIns="91440" bIns="45720" rtlCol="0" anchor="t">
            <a:spAutoFit/>
          </a:bodyPr>
          <a:lstStyle/>
          <a:p>
            <a:pPr>
              <a:defRPr sz="1600" b="1" i="0" u="none" strike="noStrike" kern="1200" spc="0" baseline="0">
                <a:solidFill>
                  <a:srgbClr val="85C598"/>
                </a:solidFill>
                <a:latin typeface="+mn-lt"/>
                <a:ea typeface="+mn-ea"/>
                <a:cs typeface="+mn-cs"/>
              </a:defRPr>
            </a:pPr>
            <a:r>
              <a:rPr lang="sv-SE" sz="1600" b="1">
                <a:solidFill>
                  <a:srgbClr val="00A174"/>
                </a:solidFill>
              </a:rPr>
              <a:t>De vanligaste anmälningstyperna personal:</a:t>
            </a:r>
          </a:p>
          <a:p>
            <a:pPr marL="342900" indent="-342900">
              <a:buFontTx/>
              <a:buAutoNum type="arabicPeriod"/>
            </a:pPr>
            <a:r>
              <a:rPr lang="fi-FI" sz="1600" err="1">
                <a:cs typeface="Arial"/>
              </a:rPr>
              <a:t>Hänför</a:t>
            </a:r>
            <a:r>
              <a:rPr lang="fi-FI" sz="1600">
                <a:cs typeface="Arial"/>
              </a:rPr>
              <a:t> </a:t>
            </a:r>
            <a:r>
              <a:rPr lang="fi-FI" sz="1600" err="1">
                <a:cs typeface="Arial"/>
              </a:rPr>
              <a:t>sig</a:t>
            </a:r>
            <a:r>
              <a:rPr lang="fi-FI" sz="1600">
                <a:cs typeface="Arial"/>
              </a:rPr>
              <a:t> </a:t>
            </a:r>
            <a:r>
              <a:rPr lang="fi-FI" sz="1600" err="1">
                <a:cs typeface="Arial"/>
              </a:rPr>
              <a:t>till</a:t>
            </a:r>
            <a:r>
              <a:rPr lang="fi-FI" sz="1600">
                <a:cs typeface="Arial"/>
              </a:rPr>
              <a:t> </a:t>
            </a:r>
            <a:r>
              <a:rPr lang="fi-FI" sz="1600" err="1">
                <a:cs typeface="Arial"/>
              </a:rPr>
              <a:t>ordnandet</a:t>
            </a:r>
            <a:r>
              <a:rPr lang="fi-FI" sz="1600">
                <a:cs typeface="Arial"/>
              </a:rPr>
              <a:t> av </a:t>
            </a:r>
            <a:r>
              <a:rPr lang="fi-FI" sz="1600" err="1">
                <a:cs typeface="Arial"/>
              </a:rPr>
              <a:t>vård</a:t>
            </a:r>
            <a:r>
              <a:rPr lang="fi-FI" sz="1600">
                <a:cs typeface="Arial"/>
              </a:rPr>
              <a:t>/</a:t>
            </a:r>
            <a:r>
              <a:rPr lang="fi-FI" sz="1600" err="1">
                <a:cs typeface="Arial"/>
              </a:rPr>
              <a:t>tjänster</a:t>
            </a:r>
          </a:p>
          <a:p>
            <a:pPr marL="342900" indent="-342900">
              <a:buAutoNum type="arabicPeriod"/>
            </a:pPr>
            <a:r>
              <a:rPr lang="fi-FI" sz="1600" err="1">
                <a:cs typeface="Arial"/>
              </a:rPr>
              <a:t>Hänför</a:t>
            </a:r>
            <a:r>
              <a:rPr lang="fi-FI" sz="1600">
                <a:cs typeface="Arial"/>
              </a:rPr>
              <a:t> </a:t>
            </a:r>
            <a:r>
              <a:rPr lang="fi-FI" sz="1600" err="1">
                <a:cs typeface="Arial"/>
              </a:rPr>
              <a:t>sig</a:t>
            </a:r>
            <a:r>
              <a:rPr lang="fi-FI" sz="1600">
                <a:cs typeface="Arial"/>
              </a:rPr>
              <a:t> </a:t>
            </a:r>
            <a:r>
              <a:rPr lang="fi-FI" sz="1600" err="1">
                <a:cs typeface="Arial"/>
              </a:rPr>
              <a:t>till</a:t>
            </a:r>
            <a:r>
              <a:rPr lang="fi-FI" sz="1600">
                <a:cs typeface="Arial"/>
              </a:rPr>
              <a:t> </a:t>
            </a:r>
            <a:r>
              <a:rPr lang="fi-FI" sz="1600" err="1">
                <a:cs typeface="Arial"/>
              </a:rPr>
              <a:t>information</a:t>
            </a:r>
            <a:endParaRPr lang="fi-FI" sz="1600">
              <a:cs typeface="Arial"/>
            </a:endParaRPr>
          </a:p>
          <a:p>
            <a:pPr marL="342900" indent="-342900">
              <a:buAutoNum type="arabicPeriod"/>
            </a:pPr>
            <a:r>
              <a:rPr lang="fi-FI" sz="1600" err="1">
                <a:cs typeface="Arial"/>
              </a:rPr>
              <a:t>Hänför</a:t>
            </a:r>
            <a:r>
              <a:rPr lang="fi-FI" sz="1600">
                <a:cs typeface="Arial"/>
              </a:rPr>
              <a:t> </a:t>
            </a:r>
            <a:r>
              <a:rPr lang="fi-FI" sz="1600" err="1">
                <a:cs typeface="Arial"/>
              </a:rPr>
              <a:t>sig</a:t>
            </a:r>
            <a:r>
              <a:rPr lang="fi-FI" sz="1600">
                <a:cs typeface="Arial"/>
              </a:rPr>
              <a:t> </a:t>
            </a:r>
            <a:r>
              <a:rPr lang="fi-FI" sz="1600" err="1">
                <a:cs typeface="Arial"/>
              </a:rPr>
              <a:t>till</a:t>
            </a:r>
            <a:r>
              <a:rPr lang="fi-FI" sz="1600">
                <a:cs typeface="Arial"/>
              </a:rPr>
              <a:t> </a:t>
            </a:r>
            <a:r>
              <a:rPr lang="fi-FI" sz="1600" err="1">
                <a:cs typeface="Arial"/>
              </a:rPr>
              <a:t>Läkemedelsbehandling</a:t>
            </a:r>
          </a:p>
          <a:p>
            <a:pPr marL="342900" indent="-342900">
              <a:buAutoNum type="arabicPeriod"/>
              <a:defRPr sz="1600" b="1" i="0" u="none" strike="noStrike" kern="1200" spc="0" baseline="0">
                <a:solidFill>
                  <a:srgbClr val="85C598"/>
                </a:solidFill>
                <a:latin typeface="+mn-lt"/>
                <a:ea typeface="+mn-ea"/>
                <a:cs typeface="+mn-cs"/>
              </a:defRPr>
            </a:pPr>
            <a:endParaRPr lang="fi-FI" sz="1600">
              <a:solidFill>
                <a:srgbClr val="213A8F"/>
              </a:solidFill>
              <a:cs typeface="Arial"/>
            </a:endParaRPr>
          </a:p>
          <a:p>
            <a:pPr>
              <a:defRPr sz="1600" b="1" i="0" u="none" strike="noStrike" kern="1200" spc="0" baseline="0">
                <a:solidFill>
                  <a:srgbClr val="85C598"/>
                </a:solidFill>
                <a:latin typeface="+mn-lt"/>
                <a:ea typeface="+mn-ea"/>
                <a:cs typeface="+mn-cs"/>
              </a:defRPr>
            </a:pPr>
            <a:endParaRPr lang="sv-SE" sz="1600" b="1">
              <a:solidFill>
                <a:srgbClr val="00A174"/>
              </a:solidFill>
              <a:cs typeface="Arial" panose="020B0604020202020204"/>
            </a:endParaRPr>
          </a:p>
        </p:txBody>
      </p:sp>
      <p:sp>
        <p:nvSpPr>
          <p:cNvPr id="8" name="TextBox 7">
            <a:extLst>
              <a:ext uri="{FF2B5EF4-FFF2-40B4-BE49-F238E27FC236}">
                <a16:creationId xmlns:a16="http://schemas.microsoft.com/office/drawing/2014/main" id="{4CD06B2D-953A-6960-8AC0-E93428B9458C}"/>
              </a:ext>
            </a:extLst>
          </p:cNvPr>
          <p:cNvSpPr txBox="1">
            <a:spLocks noGrp="1" noRot="1" noMove="1" noResize="1" noEditPoints="1" noAdjustHandles="1" noChangeArrowheads="1" noChangeShapeType="1"/>
          </p:cNvSpPr>
          <p:nvPr/>
        </p:nvSpPr>
        <p:spPr>
          <a:xfrm>
            <a:off x="1232362" y="4083501"/>
            <a:ext cx="3363244" cy="830997"/>
          </a:xfrm>
          <a:prstGeom prst="rect">
            <a:avLst/>
          </a:prstGeom>
          <a:noFill/>
        </p:spPr>
        <p:txBody>
          <a:bodyPr wrap="square" lIns="91440" tIns="45720" rIns="91440" bIns="45720" anchor="t">
            <a:spAutoFit/>
          </a:bodyPr>
          <a:lstStyle/>
          <a:p>
            <a:pPr algn="ctr"/>
            <a:r>
              <a:rPr lang="fi-FI" sz="1600" b="1" err="1">
                <a:solidFill>
                  <a:schemeClr val="accent5"/>
                </a:solidFill>
              </a:rPr>
              <a:t>Antal</a:t>
            </a:r>
            <a:r>
              <a:rPr lang="fi-FI" sz="1600" b="1">
                <a:solidFill>
                  <a:schemeClr val="accent5"/>
                </a:solidFill>
              </a:rPr>
              <a:t> </a:t>
            </a:r>
            <a:r>
              <a:rPr lang="fi-FI" sz="1600" b="1" err="1">
                <a:solidFill>
                  <a:schemeClr val="accent5"/>
                </a:solidFill>
              </a:rPr>
              <a:t>anmälningar</a:t>
            </a:r>
            <a:r>
              <a:rPr lang="fi-FI" sz="1600" b="1">
                <a:solidFill>
                  <a:schemeClr val="accent5"/>
                </a:solidFill>
              </a:rPr>
              <a:t> </a:t>
            </a:r>
            <a:r>
              <a:rPr lang="fi-FI" sz="1600" b="1" err="1">
                <a:solidFill>
                  <a:schemeClr val="accent5"/>
                </a:solidFill>
              </a:rPr>
              <a:t>om</a:t>
            </a:r>
            <a:r>
              <a:rPr lang="fi-FI" sz="1600" b="1">
                <a:solidFill>
                  <a:schemeClr val="accent5"/>
                </a:solidFill>
              </a:rPr>
              <a:t> </a:t>
            </a:r>
            <a:r>
              <a:rPr lang="fi-FI" sz="1600" b="1" err="1">
                <a:solidFill>
                  <a:schemeClr val="accent5"/>
                </a:solidFill>
              </a:rPr>
              <a:t>negativ</a:t>
            </a:r>
            <a:r>
              <a:rPr lang="fi-FI" sz="1600" b="1">
                <a:solidFill>
                  <a:schemeClr val="accent5"/>
                </a:solidFill>
              </a:rPr>
              <a:t> </a:t>
            </a:r>
            <a:r>
              <a:rPr lang="fi-FI" sz="1600" b="1" err="1">
                <a:solidFill>
                  <a:schemeClr val="accent5"/>
                </a:solidFill>
              </a:rPr>
              <a:t>händelse</a:t>
            </a:r>
            <a:r>
              <a:rPr lang="fi-FI" sz="1600" b="1">
                <a:solidFill>
                  <a:schemeClr val="accent5"/>
                </a:solidFill>
              </a:rPr>
              <a:t> </a:t>
            </a:r>
            <a:r>
              <a:rPr lang="fi-FI" sz="1600" b="1" err="1">
                <a:solidFill>
                  <a:schemeClr val="accent5"/>
                </a:solidFill>
              </a:rPr>
              <a:t>från</a:t>
            </a:r>
            <a:r>
              <a:rPr lang="fi-FI" sz="1600" b="1">
                <a:solidFill>
                  <a:schemeClr val="accent5"/>
                </a:solidFill>
              </a:rPr>
              <a:t> </a:t>
            </a:r>
            <a:r>
              <a:rPr lang="fi-FI" sz="1600" b="1" err="1">
                <a:solidFill>
                  <a:schemeClr val="accent5"/>
                </a:solidFill>
              </a:rPr>
              <a:t>klienter</a:t>
            </a:r>
            <a:r>
              <a:rPr lang="fi-FI" sz="1600" b="1">
                <a:solidFill>
                  <a:schemeClr val="accent5"/>
                </a:solidFill>
              </a:rPr>
              <a:t> </a:t>
            </a:r>
            <a:r>
              <a:rPr lang="fi-FI" sz="1600" b="1" err="1">
                <a:solidFill>
                  <a:schemeClr val="accent5"/>
                </a:solidFill>
              </a:rPr>
              <a:t>eller</a:t>
            </a:r>
            <a:r>
              <a:rPr lang="fi-FI" sz="1600" b="1">
                <a:solidFill>
                  <a:schemeClr val="accent5"/>
                </a:solidFill>
              </a:rPr>
              <a:t> </a:t>
            </a:r>
            <a:r>
              <a:rPr lang="fi-FI" sz="1600" b="1" err="1">
                <a:solidFill>
                  <a:schemeClr val="accent5"/>
                </a:solidFill>
              </a:rPr>
              <a:t>anhöriga</a:t>
            </a:r>
            <a:r>
              <a:rPr lang="fi-FI" sz="1600" b="1">
                <a:solidFill>
                  <a:schemeClr val="accent5"/>
                </a:solidFill>
              </a:rPr>
              <a:t> </a:t>
            </a:r>
            <a:r>
              <a:rPr lang="fi-FI" sz="1600" b="1" err="1">
                <a:solidFill>
                  <a:schemeClr val="accent5"/>
                </a:solidFill>
              </a:rPr>
              <a:t>sept-dec</a:t>
            </a:r>
            <a:r>
              <a:rPr lang="fi-FI" sz="1600" b="1">
                <a:solidFill>
                  <a:schemeClr val="accent5"/>
                </a:solidFill>
              </a:rPr>
              <a:t> 2025 24 st</a:t>
            </a:r>
            <a:endParaRPr lang="fi-FI" sz="1600" b="1">
              <a:solidFill>
                <a:schemeClr val="accent5"/>
              </a:solidFill>
              <a:cs typeface="Arial"/>
            </a:endParaRPr>
          </a:p>
        </p:txBody>
      </p:sp>
      <p:graphicFrame>
        <p:nvGraphicFramePr>
          <p:cNvPr id="4" name="Chart 3" descr="Diagram: Antal anmälan om negativ händelse från klienter&#10;Januari - April 2023 6&#10;Januari - April 2024 12&#10;Januari - April 2025&#10;Maj - Augusti 2023 12&#10;Maj - Augusti 2024 14&#10;Maj - Augusti 2025&#10;September - December 2023 12 September - December 2024 10&#10;September - December 2025">
            <a:extLst>
              <a:ext uri="{FF2B5EF4-FFF2-40B4-BE49-F238E27FC236}">
                <a16:creationId xmlns:a16="http://schemas.microsoft.com/office/drawing/2014/main" id="{978D73C4-AB78-1551-1C4B-BAD539B0D377}"/>
              </a:ext>
            </a:extLst>
          </p:cNvPr>
          <p:cNvGraphicFramePr>
            <a:graphicFrameLocks/>
          </p:cNvGraphicFramePr>
          <p:nvPr>
            <p:extLst>
              <p:ext uri="{D42A27DB-BD31-4B8C-83A1-F6EECF244321}">
                <p14:modId xmlns:p14="http://schemas.microsoft.com/office/powerpoint/2010/main" val="4088617718"/>
              </p:ext>
            </p:extLst>
          </p:nvPr>
        </p:nvGraphicFramePr>
        <p:xfrm>
          <a:off x="1172367" y="4914498"/>
          <a:ext cx="3422269" cy="1833774"/>
        </p:xfrm>
        <a:graphic>
          <a:graphicData uri="http://schemas.openxmlformats.org/drawingml/2006/chart">
            <c:chart xmlns:c="http://schemas.openxmlformats.org/drawingml/2006/chart" xmlns:r="http://schemas.openxmlformats.org/officeDocument/2006/relationships" r:id="rId4"/>
          </a:graphicData>
        </a:graphic>
      </p:graphicFrame>
      <p:sp>
        <p:nvSpPr>
          <p:cNvPr id="34" name="TextBox 33">
            <a:extLst>
              <a:ext uri="{FF2B5EF4-FFF2-40B4-BE49-F238E27FC236}">
                <a16:creationId xmlns:a16="http://schemas.microsoft.com/office/drawing/2014/main" id="{9C73870F-CF5C-763D-46FF-436B85E5F74E}"/>
              </a:ext>
            </a:extLst>
          </p:cNvPr>
          <p:cNvSpPr txBox="1">
            <a:spLocks noGrp="1" noRot="1" noMove="1" noResize="1" noEditPoints="1" noAdjustHandles="1" noChangeArrowheads="1" noChangeShapeType="1"/>
          </p:cNvSpPr>
          <p:nvPr/>
        </p:nvSpPr>
        <p:spPr>
          <a:xfrm>
            <a:off x="4654767" y="4608000"/>
            <a:ext cx="1919313" cy="584775"/>
          </a:xfrm>
          <a:prstGeom prst="rect">
            <a:avLst/>
          </a:prstGeom>
          <a:noFill/>
        </p:spPr>
        <p:txBody>
          <a:bodyPr wrap="square" rtlCol="0">
            <a:spAutoFit/>
          </a:bodyPr>
          <a:lstStyle/>
          <a:p>
            <a:pPr algn="ctr"/>
            <a:r>
              <a:rPr lang="fi-FI" sz="1600" b="1" err="1">
                <a:solidFill>
                  <a:schemeClr val="accent5"/>
                </a:solidFill>
              </a:rPr>
              <a:t>Antal</a:t>
            </a:r>
            <a:r>
              <a:rPr lang="fi-FI" sz="1600" b="1">
                <a:solidFill>
                  <a:schemeClr val="accent5"/>
                </a:solidFill>
              </a:rPr>
              <a:t> </a:t>
            </a:r>
            <a:r>
              <a:rPr lang="fi-FI" sz="1600" b="1" err="1">
                <a:solidFill>
                  <a:schemeClr val="accent5"/>
                </a:solidFill>
              </a:rPr>
              <a:t>kontakter</a:t>
            </a:r>
            <a:r>
              <a:rPr lang="fi-FI" sz="1600" b="1">
                <a:solidFill>
                  <a:schemeClr val="accent5"/>
                </a:solidFill>
              </a:rPr>
              <a:t> </a:t>
            </a:r>
            <a:r>
              <a:rPr lang="fi-FI" sz="1600" b="1" err="1">
                <a:solidFill>
                  <a:schemeClr val="accent5"/>
                </a:solidFill>
              </a:rPr>
              <a:t>till</a:t>
            </a:r>
            <a:r>
              <a:rPr lang="fi-FI" sz="1600" b="1">
                <a:solidFill>
                  <a:schemeClr val="accent5"/>
                </a:solidFill>
              </a:rPr>
              <a:t> </a:t>
            </a:r>
            <a:r>
              <a:rPr lang="fi-FI" sz="1600" b="1" err="1">
                <a:solidFill>
                  <a:schemeClr val="accent5"/>
                </a:solidFill>
              </a:rPr>
              <a:t>patientombud</a:t>
            </a:r>
            <a:endParaRPr lang="en-US" sz="1600" b="1">
              <a:solidFill>
                <a:schemeClr val="accent5"/>
              </a:solidFill>
            </a:endParaRPr>
          </a:p>
        </p:txBody>
      </p:sp>
      <p:sp>
        <p:nvSpPr>
          <p:cNvPr id="35" name="TextBox 34">
            <a:extLst>
              <a:ext uri="{FF2B5EF4-FFF2-40B4-BE49-F238E27FC236}">
                <a16:creationId xmlns:a16="http://schemas.microsoft.com/office/drawing/2014/main" id="{1452C5F8-1BEF-D999-6460-DAE3985EA160}"/>
              </a:ext>
            </a:extLst>
          </p:cNvPr>
          <p:cNvSpPr txBox="1">
            <a:spLocks noGrp="1" noRot="1" noMove="1" noResize="1" noEditPoints="1" noAdjustHandles="1" noChangeArrowheads="1" noChangeShapeType="1"/>
          </p:cNvSpPr>
          <p:nvPr/>
        </p:nvSpPr>
        <p:spPr>
          <a:xfrm>
            <a:off x="4756520" y="5901368"/>
            <a:ext cx="1715806" cy="646331"/>
          </a:xfrm>
          <a:prstGeom prst="rect">
            <a:avLst/>
          </a:prstGeom>
          <a:noFill/>
        </p:spPr>
        <p:txBody>
          <a:bodyPr wrap="square" lIns="91440" tIns="45720" rIns="91440" bIns="45720" rtlCol="0" anchor="t">
            <a:spAutoFit/>
          </a:bodyPr>
          <a:lstStyle/>
          <a:p>
            <a:pPr algn="ctr"/>
            <a:r>
              <a:rPr lang="fi-FI" sz="3600">
                <a:cs typeface="Arial"/>
              </a:rPr>
              <a:t>39 </a:t>
            </a:r>
            <a:r>
              <a:rPr lang="fi-FI" sz="2400">
                <a:cs typeface="Arial"/>
              </a:rPr>
              <a:t>(46)</a:t>
            </a:r>
            <a:endParaRPr lang="fi-FI" sz="3600">
              <a:cs typeface="Arial"/>
            </a:endParaRPr>
          </a:p>
        </p:txBody>
      </p:sp>
      <p:sp>
        <p:nvSpPr>
          <p:cNvPr id="36" name="TextBox 35">
            <a:extLst>
              <a:ext uri="{FF2B5EF4-FFF2-40B4-BE49-F238E27FC236}">
                <a16:creationId xmlns:a16="http://schemas.microsoft.com/office/drawing/2014/main" id="{69798DB4-4E15-99ED-6E26-2B64BC2BE357}"/>
              </a:ext>
            </a:extLst>
          </p:cNvPr>
          <p:cNvSpPr txBox="1">
            <a:spLocks noGrp="1" noRot="1" noMove="1" noResize="1" noEditPoints="1" noAdjustHandles="1" noChangeArrowheads="1" noChangeShapeType="1"/>
          </p:cNvSpPr>
          <p:nvPr/>
        </p:nvSpPr>
        <p:spPr>
          <a:xfrm>
            <a:off x="6696074" y="4608000"/>
            <a:ext cx="2449853" cy="584775"/>
          </a:xfrm>
          <a:prstGeom prst="rect">
            <a:avLst/>
          </a:prstGeom>
          <a:noFill/>
        </p:spPr>
        <p:txBody>
          <a:bodyPr wrap="square">
            <a:spAutoFit/>
          </a:bodyPr>
          <a:lstStyle/>
          <a:p>
            <a:pPr algn="ctr"/>
            <a:r>
              <a:rPr lang="fi-FI" sz="1600" b="1" err="1">
                <a:solidFill>
                  <a:schemeClr val="accent5"/>
                </a:solidFill>
              </a:rPr>
              <a:t>Antal</a:t>
            </a:r>
            <a:r>
              <a:rPr lang="fi-FI" sz="1600" b="1">
                <a:solidFill>
                  <a:schemeClr val="accent5"/>
                </a:solidFill>
              </a:rPr>
              <a:t> </a:t>
            </a:r>
            <a:r>
              <a:rPr lang="fi-FI" sz="1600" b="1" err="1">
                <a:solidFill>
                  <a:schemeClr val="accent5"/>
                </a:solidFill>
              </a:rPr>
              <a:t>kontakter</a:t>
            </a:r>
            <a:r>
              <a:rPr lang="fi-FI" sz="1600" b="1">
                <a:solidFill>
                  <a:schemeClr val="accent5"/>
                </a:solidFill>
              </a:rPr>
              <a:t> </a:t>
            </a:r>
            <a:r>
              <a:rPr lang="fi-FI" sz="1600" b="1" err="1">
                <a:solidFill>
                  <a:schemeClr val="accent5"/>
                </a:solidFill>
              </a:rPr>
              <a:t>till</a:t>
            </a:r>
            <a:r>
              <a:rPr lang="fi-FI" sz="1600" b="1">
                <a:solidFill>
                  <a:schemeClr val="accent5"/>
                </a:solidFill>
              </a:rPr>
              <a:t> </a:t>
            </a:r>
            <a:r>
              <a:rPr lang="fi-FI" sz="1600" b="1" err="1">
                <a:solidFill>
                  <a:schemeClr val="accent5"/>
                </a:solidFill>
              </a:rPr>
              <a:t>socialombud</a:t>
            </a:r>
            <a:endParaRPr lang="en-US" sz="1600" b="1">
              <a:solidFill>
                <a:schemeClr val="accent5"/>
              </a:solidFill>
            </a:endParaRPr>
          </a:p>
        </p:txBody>
      </p:sp>
      <p:sp>
        <p:nvSpPr>
          <p:cNvPr id="7" name="TextBox 6">
            <a:extLst>
              <a:ext uri="{FF2B5EF4-FFF2-40B4-BE49-F238E27FC236}">
                <a16:creationId xmlns:a16="http://schemas.microsoft.com/office/drawing/2014/main" id="{9AC55BA9-B16F-4E98-4E91-02B5932E6BEF}"/>
              </a:ext>
            </a:extLst>
          </p:cNvPr>
          <p:cNvSpPr txBox="1">
            <a:spLocks noGrp="1" noRot="1" noMove="1" noResize="1" noEditPoints="1" noAdjustHandles="1" noChangeArrowheads="1" noChangeShapeType="1"/>
          </p:cNvSpPr>
          <p:nvPr/>
        </p:nvSpPr>
        <p:spPr>
          <a:xfrm>
            <a:off x="6696074" y="5901367"/>
            <a:ext cx="2449853" cy="461665"/>
          </a:xfrm>
          <a:prstGeom prst="rect">
            <a:avLst/>
          </a:prstGeom>
          <a:noFill/>
        </p:spPr>
        <p:txBody>
          <a:bodyPr wrap="square" lIns="91440" tIns="45720" rIns="91440" bIns="45720" rtlCol="0" anchor="t">
            <a:spAutoFit/>
          </a:bodyPr>
          <a:lstStyle/>
          <a:p>
            <a:pPr algn="ctr"/>
            <a:r>
              <a:rPr lang="fi-FI" sz="2400">
                <a:cs typeface="Arial"/>
              </a:rPr>
              <a:t>14(3)</a:t>
            </a:r>
            <a:endParaRPr lang="en-US" sz="2400"/>
          </a:p>
        </p:txBody>
      </p:sp>
      <p:sp>
        <p:nvSpPr>
          <p:cNvPr id="40" name="TextBox 39">
            <a:extLst>
              <a:ext uri="{FF2B5EF4-FFF2-40B4-BE49-F238E27FC236}">
                <a16:creationId xmlns:a16="http://schemas.microsoft.com/office/drawing/2014/main" id="{233BE2CB-1BD5-02F1-2A4E-9C3523AF8EDA}"/>
              </a:ext>
            </a:extLst>
          </p:cNvPr>
          <p:cNvSpPr txBox="1">
            <a:spLocks noGrp="1" noRot="1" noMove="1" noResize="1" noEditPoints="1" noAdjustHandles="1" noChangeArrowheads="1" noChangeShapeType="1"/>
          </p:cNvSpPr>
          <p:nvPr/>
        </p:nvSpPr>
        <p:spPr>
          <a:xfrm>
            <a:off x="9267922" y="4608000"/>
            <a:ext cx="2841336" cy="984885"/>
          </a:xfrm>
          <a:prstGeom prst="rect">
            <a:avLst/>
          </a:prstGeom>
          <a:noFill/>
        </p:spPr>
        <p:txBody>
          <a:bodyPr wrap="square" lIns="91440" tIns="45720" rIns="91440" bIns="45720" rtlCol="0" anchor="t">
            <a:spAutoFit/>
          </a:bodyPr>
          <a:lstStyle/>
          <a:p>
            <a:pPr algn="ctr"/>
            <a:r>
              <a:rPr lang="sv-SE" sz="1600" b="1">
                <a:solidFill>
                  <a:srgbClr val="00A174"/>
                </a:solidFill>
              </a:rPr>
              <a:t>Korrigerande åtgärder</a:t>
            </a:r>
          </a:p>
          <a:p>
            <a:pPr algn="ctr"/>
            <a:r>
              <a:rPr lang="sv-SE" sz="1400" b="1">
                <a:solidFill>
                  <a:srgbClr val="00A174"/>
                </a:solidFill>
              </a:rPr>
              <a:t>Alla </a:t>
            </a:r>
            <a:r>
              <a:rPr lang="sv-SE" sz="1400" b="1" err="1">
                <a:solidFill>
                  <a:srgbClr val="00A174"/>
                </a:solidFill>
              </a:rPr>
              <a:t>Haipro</a:t>
            </a:r>
            <a:r>
              <a:rPr lang="sv-SE" sz="1400" b="1">
                <a:solidFill>
                  <a:srgbClr val="00A174"/>
                </a:solidFill>
              </a:rPr>
              <a:t> anmälningar gås igenom enligt organisationens direktiv</a:t>
            </a:r>
          </a:p>
        </p:txBody>
      </p:sp>
    </p:spTree>
    <p:extLst>
      <p:ext uri="{BB962C8B-B14F-4D97-AF65-F5344CB8AC3E}">
        <p14:creationId xmlns:p14="http://schemas.microsoft.com/office/powerpoint/2010/main" val="1658591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1FE5B52-5DFD-1129-8991-0D3F25619A6B}"/>
              </a:ext>
            </a:extLst>
          </p:cNvPr>
          <p:cNvPicPr>
            <a:picLocks noGrp="1" noRot="1" noChangeAspect="1" noMove="1" noResize="1" noEditPoints="1" noAdjustHandles="1" noChangeArrowheads="1" noChangeShapeType="1" noCrop="1"/>
          </p:cNvPicPr>
          <p:nvPr/>
        </p:nvPicPr>
        <p:blipFill>
          <a:blip r:embed="rId2"/>
          <a:srcRect l="14675" t="2749" r="15987" b="36779"/>
          <a:stretch/>
        </p:blipFill>
        <p:spPr>
          <a:xfrm>
            <a:off x="3641338" y="3127472"/>
            <a:ext cx="2942633" cy="1459042"/>
          </a:xfrm>
          <a:prstGeom prst="rect">
            <a:avLst/>
          </a:prstGeom>
        </p:spPr>
      </p:pic>
      <p:sp>
        <p:nvSpPr>
          <p:cNvPr id="2" name="Title 1"/>
          <p:cNvSpPr>
            <a:spLocks noGrp="1" noRot="1" noMove="1" noResize="1" noEditPoints="1" noAdjustHandles="1" noChangeArrowheads="1" noChangeShapeType="1"/>
          </p:cNvSpPr>
          <p:nvPr>
            <p:ph type="title" idx="4294967295"/>
          </p:nvPr>
        </p:nvSpPr>
        <p:spPr>
          <a:xfrm>
            <a:off x="1652400" y="414000"/>
            <a:ext cx="9124950" cy="909638"/>
          </a:xfrm>
        </p:spPr>
        <p:txBody>
          <a:bodyPr/>
          <a:lstStyle/>
          <a:p>
            <a:r>
              <a:rPr lang="fi-FI" b="1" err="1"/>
              <a:t>Kundupplevelse</a:t>
            </a:r>
            <a:endParaRPr lang="en-US" sz="2000" b="1"/>
          </a:p>
        </p:txBody>
      </p:sp>
      <p:sp>
        <p:nvSpPr>
          <p:cNvPr id="4" name="TextBox 3">
            <a:extLst>
              <a:ext uri="{FF2B5EF4-FFF2-40B4-BE49-F238E27FC236}">
                <a16:creationId xmlns:a16="http://schemas.microsoft.com/office/drawing/2014/main" id="{88AD95C6-BCA0-C11E-FFBC-ADDBE23D28ED}"/>
              </a:ext>
            </a:extLst>
          </p:cNvPr>
          <p:cNvSpPr txBox="1"/>
          <p:nvPr/>
        </p:nvSpPr>
        <p:spPr>
          <a:xfrm>
            <a:off x="1175718" y="1292790"/>
            <a:ext cx="6744234" cy="338554"/>
          </a:xfrm>
          <a:prstGeom prst="rect">
            <a:avLst/>
          </a:prstGeom>
          <a:noFill/>
        </p:spPr>
        <p:txBody>
          <a:bodyPr wrap="square" lIns="91440" tIns="45720" rIns="91440" bIns="45720" rtlCol="0" anchor="t">
            <a:spAutoFit/>
          </a:bodyPr>
          <a:lstStyle/>
          <a:p>
            <a:pPr>
              <a:defRPr/>
            </a:pPr>
            <a:r>
              <a:rPr kumimoji="0" lang="fi-FI" sz="1600" b="0" i="0" u="none" strike="noStrike" kern="1200" cap="none" spc="0" normalizeH="0" baseline="0" noProof="0" err="1">
                <a:ln>
                  <a:noFill/>
                </a:ln>
                <a:solidFill>
                  <a:srgbClr val="213A8F"/>
                </a:solidFill>
                <a:effectLst/>
                <a:uLnTx/>
                <a:uFillTx/>
                <a:latin typeface="Arial" panose="020B0604020202020204"/>
                <a:ea typeface="+mn-ea"/>
                <a:cs typeface="+mn-cs"/>
              </a:rPr>
              <a:t>Totala</a:t>
            </a:r>
            <a:r>
              <a:rPr kumimoji="0" lang="fi-FI" sz="1600" b="0" i="0" u="none" strike="noStrike" kern="1200" cap="none" spc="0" normalizeH="0" baseline="0" noProof="0">
                <a:ln>
                  <a:noFill/>
                </a:ln>
                <a:solidFill>
                  <a:srgbClr val="213A8F"/>
                </a:solidFill>
                <a:effectLst/>
                <a:uLnTx/>
                <a:uFillTx/>
                <a:latin typeface="Arial" panose="020B0604020202020204"/>
                <a:ea typeface="+mn-ea"/>
                <a:cs typeface="+mn-cs"/>
              </a:rPr>
              <a:t> </a:t>
            </a:r>
            <a:r>
              <a:rPr kumimoji="0" lang="fi-FI" sz="1600" b="0" i="0" u="none" strike="noStrike" kern="1200" cap="none" spc="0" normalizeH="0" baseline="0" noProof="0" err="1">
                <a:ln>
                  <a:noFill/>
                </a:ln>
                <a:solidFill>
                  <a:srgbClr val="213A8F"/>
                </a:solidFill>
                <a:effectLst/>
                <a:uLnTx/>
                <a:uFillTx/>
                <a:latin typeface="Arial" panose="020B0604020202020204"/>
                <a:ea typeface="+mn-ea"/>
                <a:cs typeface="+mn-cs"/>
              </a:rPr>
              <a:t>mängden</a:t>
            </a:r>
            <a:r>
              <a:rPr kumimoji="0" lang="fi-FI" sz="1600" b="0" i="0" u="none" strike="noStrike" kern="1200" cap="none" spc="0" normalizeH="0" baseline="0" noProof="0">
                <a:ln>
                  <a:noFill/>
                </a:ln>
                <a:solidFill>
                  <a:srgbClr val="213A8F"/>
                </a:solidFill>
                <a:effectLst/>
                <a:uLnTx/>
                <a:uFillTx/>
                <a:latin typeface="Arial" panose="020B0604020202020204"/>
                <a:ea typeface="+mn-ea"/>
                <a:cs typeface="+mn-cs"/>
              </a:rPr>
              <a:t> av </a:t>
            </a:r>
            <a:r>
              <a:rPr kumimoji="0" lang="fi-FI" sz="1600" b="0" i="0" u="none" strike="noStrike" kern="1200" cap="none" spc="0" normalizeH="0" baseline="0" noProof="0" err="1">
                <a:ln>
                  <a:noFill/>
                </a:ln>
                <a:solidFill>
                  <a:srgbClr val="213A8F"/>
                </a:solidFill>
                <a:effectLst/>
                <a:uLnTx/>
                <a:uFillTx/>
                <a:latin typeface="Arial" panose="020B0604020202020204"/>
                <a:ea typeface="+mn-ea"/>
                <a:cs typeface="+mn-cs"/>
              </a:rPr>
              <a:t>kundrespons</a:t>
            </a:r>
            <a:r>
              <a:rPr kumimoji="0" lang="fi-FI" sz="1600" b="0" i="0" u="none" strike="noStrike" kern="1200" cap="none" spc="0" normalizeH="0" baseline="0" noProof="0">
                <a:ln>
                  <a:noFill/>
                </a:ln>
                <a:solidFill>
                  <a:srgbClr val="213A8F"/>
                </a:solidFill>
                <a:effectLst/>
                <a:uLnTx/>
                <a:uFillTx/>
                <a:latin typeface="Arial" panose="020B0604020202020204"/>
                <a:ea typeface="+mn-ea"/>
                <a:cs typeface="+mn-cs"/>
              </a:rPr>
              <a:t> </a:t>
            </a:r>
            <a:r>
              <a:rPr kumimoji="0" lang="fi-FI" sz="1600" b="0" i="0" u="none" strike="noStrike" kern="1200" cap="none" spc="0" normalizeH="0" baseline="0" noProof="0" err="1">
                <a:ln>
                  <a:noFill/>
                </a:ln>
                <a:solidFill>
                  <a:srgbClr val="213A8F"/>
                </a:solidFill>
                <a:effectLst/>
                <a:uLnTx/>
                <a:uFillTx/>
                <a:latin typeface="Arial" panose="020B0604020202020204"/>
                <a:ea typeface="+mn-ea"/>
                <a:cs typeface="+mn-cs"/>
              </a:rPr>
              <a:t>under</a:t>
            </a:r>
            <a:r>
              <a:rPr kumimoji="0" lang="fi-FI" sz="1600" b="0" i="0" u="none" strike="noStrike" kern="1200" cap="none" spc="0" normalizeH="0" baseline="0" noProof="0">
                <a:ln>
                  <a:noFill/>
                </a:ln>
                <a:solidFill>
                  <a:srgbClr val="213A8F"/>
                </a:solidFill>
                <a:effectLst/>
                <a:uLnTx/>
                <a:uFillTx/>
                <a:latin typeface="Arial" panose="020B0604020202020204"/>
                <a:ea typeface="+mn-ea"/>
                <a:cs typeface="+mn-cs"/>
              </a:rPr>
              <a:t> </a:t>
            </a:r>
            <a:r>
              <a:rPr kumimoji="0" lang="fi-FI" sz="1600" b="0" i="0" u="none" strike="noStrike" kern="1200" cap="none" spc="0" normalizeH="0" baseline="0" noProof="0" err="1">
                <a:ln>
                  <a:noFill/>
                </a:ln>
                <a:solidFill>
                  <a:srgbClr val="213A8F"/>
                </a:solidFill>
                <a:effectLst/>
                <a:uLnTx/>
                <a:uFillTx/>
                <a:latin typeface="Arial" panose="020B0604020202020204"/>
                <a:ea typeface="+mn-ea"/>
                <a:cs typeface="+mn-cs"/>
              </a:rPr>
              <a:t>perioden</a:t>
            </a:r>
            <a:r>
              <a:rPr kumimoji="0" lang="fi-FI" sz="1600" b="0" i="0" u="none" strike="noStrike" kern="1200" cap="none" spc="0" normalizeH="0" baseline="0" noProof="0">
                <a:ln>
                  <a:noFill/>
                </a:ln>
                <a:solidFill>
                  <a:srgbClr val="213A8F"/>
                </a:solidFill>
                <a:effectLst/>
                <a:uLnTx/>
                <a:uFillTx/>
                <a:latin typeface="Arial" panose="020B0604020202020204"/>
                <a:ea typeface="+mn-ea"/>
                <a:cs typeface="+mn-cs"/>
              </a:rPr>
              <a:t>: </a:t>
            </a:r>
            <a:r>
              <a:rPr lang="fi-FI" sz="1600">
                <a:solidFill>
                  <a:srgbClr val="213A8F"/>
                </a:solidFill>
                <a:latin typeface="Arial" panose="020B0604020202020204"/>
              </a:rPr>
              <a:t>6078 kpl</a:t>
            </a:r>
            <a:endParaRPr kumimoji="0" lang="fi-FI" sz="1600" b="0" i="0" u="none" strike="noStrike" kern="1200" cap="none" spc="0" normalizeH="0" baseline="0" noProof="0">
              <a:ln>
                <a:noFill/>
              </a:ln>
              <a:solidFill>
                <a:srgbClr val="213A8F"/>
              </a:solidFill>
              <a:effectLst/>
              <a:uLnTx/>
              <a:uFillTx/>
              <a:latin typeface="Arial" panose="020B0604020202020204"/>
              <a:ea typeface="+mn-ea"/>
              <a:cs typeface="+mn-cs"/>
            </a:endParaRPr>
          </a:p>
        </p:txBody>
      </p:sp>
      <p:sp>
        <p:nvSpPr>
          <p:cNvPr id="12" name="TextBox 11"/>
          <p:cNvSpPr txBox="1">
            <a:spLocks noGrp="1" noRot="1" noMove="1" noResize="1" noEditPoints="1" noAdjustHandles="1" noChangeArrowheads="1" noChangeShapeType="1"/>
          </p:cNvSpPr>
          <p:nvPr/>
        </p:nvSpPr>
        <p:spPr>
          <a:xfrm>
            <a:off x="4274244" y="4535334"/>
            <a:ext cx="1676820" cy="40011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2000">
                <a:solidFill>
                  <a:srgbClr val="213A8F"/>
                </a:solidFill>
                <a:latin typeface="Arial" panose="020B0604020202020204"/>
                <a:cs typeface="Arial"/>
              </a:rPr>
              <a:t>78(68</a:t>
            </a:r>
            <a:r>
              <a:rPr kumimoji="0" lang="fi-FI" sz="2000" b="0" i="0" u="none" strike="noStrike" kern="1200" cap="none" spc="0" normalizeH="0" baseline="0" noProof="0">
                <a:ln>
                  <a:noFill/>
                </a:ln>
                <a:solidFill>
                  <a:srgbClr val="213A8F"/>
                </a:solidFill>
                <a:effectLst/>
                <a:uLnTx/>
                <a:uFillTx/>
                <a:latin typeface="Arial" panose="020B0604020202020204"/>
                <a:ea typeface="+mn-ea"/>
                <a:cs typeface="Arial"/>
              </a:rPr>
              <a:t>)</a:t>
            </a:r>
          </a:p>
        </p:txBody>
      </p:sp>
      <p:sp>
        <p:nvSpPr>
          <p:cNvPr id="18" name="TextBox 17">
            <a:extLst>
              <a:ext uri="{FF2B5EF4-FFF2-40B4-BE49-F238E27FC236}">
                <a16:creationId xmlns:a16="http://schemas.microsoft.com/office/drawing/2014/main" id="{7DF85A01-D162-40B8-8855-659FF10BED98}"/>
              </a:ext>
            </a:extLst>
          </p:cNvPr>
          <p:cNvSpPr txBox="1">
            <a:spLocks noGrp="1" noRot="1" noMove="1" noResize="1" noEditPoints="1" noAdjustHandles="1" noChangeArrowheads="1" noChangeShapeType="1"/>
          </p:cNvSpPr>
          <p:nvPr/>
        </p:nvSpPr>
        <p:spPr>
          <a:xfrm>
            <a:off x="1278569" y="1901869"/>
            <a:ext cx="2273767" cy="73866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Jag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upplevde</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att</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man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brydde</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sig om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mig</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på</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ett</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helhetsmässigt</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sätt</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6" name="Oval 5">
            <a:extLst>
              <a:ext uri="{FF2B5EF4-FFF2-40B4-BE49-F238E27FC236}">
                <a16:creationId xmlns:a16="http://schemas.microsoft.com/office/drawing/2014/main" id="{FC92C84C-5C3B-F151-B025-3AE820B9A966}"/>
              </a:ext>
            </a:extLst>
          </p:cNvPr>
          <p:cNvSpPr>
            <a:spLocks noGrp="1" noRot="1" noMove="1" noResize="1" noEditPoints="1" noAdjustHandles="1" noChangeArrowheads="1" noChangeShapeType="1"/>
          </p:cNvSpPr>
          <p:nvPr/>
        </p:nvSpPr>
        <p:spPr>
          <a:xfrm flipH="1">
            <a:off x="3726944" y="1807343"/>
            <a:ext cx="888365" cy="888365"/>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rPr>
              <a:t>4,58</a:t>
            </a: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 (</a:t>
            </a:r>
            <a:r>
              <a:rPr lang="fi-FI" sz="1400" b="1">
                <a:solidFill>
                  <a:srgbClr val="213A8F"/>
                </a:solidFill>
                <a:latin typeface="Calibri" panose="020F0502020204030204"/>
              </a:rPr>
              <a:t>4,11</a:t>
            </a: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endParaRPr kumimoji="0" lang="ko-KR" altLang="en-US" sz="1400" b="1" i="0" u="none" strike="noStrike" kern="1200" cap="none" spc="0" normalizeH="0" baseline="0" noProof="0">
              <a:ln>
                <a:noFill/>
              </a:ln>
              <a:solidFill>
                <a:srgbClr val="213A8F"/>
              </a:solidFill>
              <a:effectLst/>
              <a:uLnTx/>
              <a:uFillTx/>
              <a:latin typeface="Calibri" panose="020F0502020204030204"/>
              <a:ea typeface="맑은 고딕" panose="020B0503020000020004" pitchFamily="34" charset="-127"/>
              <a:cs typeface="+mn-cs"/>
            </a:endParaRPr>
          </a:p>
        </p:txBody>
      </p:sp>
      <p:sp>
        <p:nvSpPr>
          <p:cNvPr id="20" name="TextBox 19">
            <a:extLst>
              <a:ext uri="{FF2B5EF4-FFF2-40B4-BE49-F238E27FC236}">
                <a16:creationId xmlns:a16="http://schemas.microsoft.com/office/drawing/2014/main" id="{233EFF2A-7AAD-4B14-93EB-076EAD972153}"/>
              </a:ext>
            </a:extLst>
          </p:cNvPr>
          <p:cNvSpPr txBox="1">
            <a:spLocks noGrp="1" noRot="1" noMove="1" noResize="1" noEditPoints="1" noAdjustHandles="1" noChangeArrowheads="1" noChangeShapeType="1"/>
          </p:cNvSpPr>
          <p:nvPr/>
        </p:nvSpPr>
        <p:spPr>
          <a:xfrm>
            <a:off x="1121383" y="3104317"/>
            <a:ext cx="1474037" cy="73866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Jag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fick</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hjälp</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när</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jag </a:t>
            </a:r>
            <a:r>
              <a:rPr kumimoji="0" lang="en-US" altLang="ko-KR" sz="1400" b="1" i="0" u="none" strike="noStrike" kern="1200" cap="none" spc="0" normalizeH="0" baseline="0" noProof="0" err="1">
                <a:ln>
                  <a:noFill/>
                </a:ln>
                <a:solidFill>
                  <a:srgbClr val="213A8F"/>
                </a:solidFill>
                <a:effectLst/>
                <a:uLnTx/>
                <a:uFillTx/>
                <a:latin typeface="Arial" panose="020B0604020202020204"/>
                <a:ea typeface="맑은 고딕" panose="020B0503020000020004" pitchFamily="34" charset="-127"/>
                <a:cs typeface="Arial" pitchFamily="34" charset="0"/>
              </a:rPr>
              <a:t>behövde</a:t>
            </a:r>
            <a:r>
              <a:rPr kumimoji="0" lang="en-US"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 den </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8" name="Oval 7">
            <a:extLst>
              <a:ext uri="{FF2B5EF4-FFF2-40B4-BE49-F238E27FC236}">
                <a16:creationId xmlns:a16="http://schemas.microsoft.com/office/drawing/2014/main" id="{E813F58C-C780-EB84-E9DC-197FFF85751B}"/>
              </a:ext>
            </a:extLst>
          </p:cNvPr>
          <p:cNvSpPr>
            <a:spLocks noGrp="1" noRot="1" noMove="1" noResize="1" noEditPoints="1" noAdjustHandles="1" noChangeArrowheads="1" noChangeShapeType="1"/>
          </p:cNvSpPr>
          <p:nvPr/>
        </p:nvSpPr>
        <p:spPr>
          <a:xfrm flipH="1">
            <a:off x="2790944" y="2968628"/>
            <a:ext cx="888365" cy="8883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cs typeface="Calibri"/>
              </a:rPr>
              <a:t>4,53</a:t>
            </a:r>
            <a:endParaRPr kumimoji="0" lang="fi-FI" sz="1400" b="1" i="0" u="none" strike="noStrike" kern="1200" cap="none" spc="0" normalizeH="0" baseline="0" noProof="0">
              <a:ln>
                <a:noFill/>
              </a:ln>
              <a:solidFill>
                <a:srgbClr val="213A8F"/>
              </a:solidFill>
              <a:effectLst/>
              <a:uLnTx/>
              <a:uFillTx/>
              <a:latin typeface="Calibri" panose="020F0502020204030204"/>
              <a:ea typeface="+mn-ea"/>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r>
              <a:rPr lang="fi-FI" sz="1400" b="1">
                <a:solidFill>
                  <a:srgbClr val="213A8F"/>
                </a:solidFill>
                <a:latin typeface="Calibri" panose="020F0502020204030204"/>
              </a:rPr>
              <a:t>4,03</a:t>
            </a: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endParaRPr kumimoji="0" lang="en-US" sz="1400" b="1" i="0" u="none" strike="noStrike" kern="1200" cap="none" spc="0" normalizeH="0" baseline="0" noProof="0">
              <a:ln>
                <a:noFill/>
              </a:ln>
              <a:solidFill>
                <a:srgbClr val="213A8F"/>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638B1F1-1001-4506-A2FF-BEFB60A16B37}"/>
              </a:ext>
            </a:extLst>
          </p:cNvPr>
          <p:cNvSpPr txBox="1">
            <a:spLocks noGrp="1" noRot="1" noMove="1" noResize="1" noEditPoints="1" noAdjustHandles="1" noChangeArrowheads="1" noChangeShapeType="1"/>
          </p:cNvSpPr>
          <p:nvPr/>
        </p:nvSpPr>
        <p:spPr>
          <a:xfrm>
            <a:off x="999241" y="4238639"/>
            <a:ext cx="1717652" cy="95410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Jag kände mig trygg under vården / betjäningen </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10" name="Oval 9">
            <a:extLst>
              <a:ext uri="{FF2B5EF4-FFF2-40B4-BE49-F238E27FC236}">
                <a16:creationId xmlns:a16="http://schemas.microsoft.com/office/drawing/2014/main" id="{D05A3689-C501-4953-E1F0-5AC35DB95161}"/>
              </a:ext>
            </a:extLst>
          </p:cNvPr>
          <p:cNvSpPr>
            <a:spLocks noGrp="1" noRot="1" noMove="1" noResize="1" noEditPoints="1" noAdjustHandles="1" noChangeArrowheads="1" noChangeShapeType="1"/>
          </p:cNvSpPr>
          <p:nvPr/>
        </p:nvSpPr>
        <p:spPr>
          <a:xfrm flipH="1">
            <a:off x="2790944" y="4246439"/>
            <a:ext cx="888365" cy="888365"/>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rPr>
              <a:t>4,62</a:t>
            </a:r>
            <a:endPar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r>
              <a:rPr lang="fi-FI" sz="1400" b="1">
                <a:solidFill>
                  <a:srgbClr val="213A8F"/>
                </a:solidFill>
                <a:latin typeface="Calibri" panose="020F0502020204030204"/>
              </a:rPr>
              <a:t>4,12)</a:t>
            </a:r>
            <a:endParaRPr kumimoji="0" lang="en-US" sz="1400" b="1" i="0" u="none" strike="noStrike" kern="1200" cap="none" spc="0" normalizeH="0" baseline="0" noProof="0">
              <a:ln>
                <a:noFill/>
              </a:ln>
              <a:solidFill>
                <a:srgbClr val="213A8F"/>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B3F3FCD-B03B-4D2C-B901-F47C7C5B1A68}"/>
              </a:ext>
            </a:extLst>
          </p:cNvPr>
          <p:cNvSpPr txBox="1">
            <a:spLocks noGrp="1" noRot="1" noMove="1" noResize="1" noEditPoints="1" noAdjustHandles="1" noChangeArrowheads="1" noChangeShapeType="1"/>
          </p:cNvSpPr>
          <p:nvPr/>
        </p:nvSpPr>
        <p:spPr>
          <a:xfrm>
            <a:off x="1121383" y="5562078"/>
            <a:ext cx="2419762" cy="73866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Besluten i anslutning till min vård/mitt ärende fattades i samråd med mig</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11" name="Oval 10">
            <a:extLst>
              <a:ext uri="{FF2B5EF4-FFF2-40B4-BE49-F238E27FC236}">
                <a16:creationId xmlns:a16="http://schemas.microsoft.com/office/drawing/2014/main" id="{F072D9F9-54CA-6247-2E21-04389A729E30}"/>
              </a:ext>
            </a:extLst>
          </p:cNvPr>
          <p:cNvSpPr>
            <a:spLocks noGrp="1" noRot="1" noMove="1" noResize="1" noEditPoints="1" noAdjustHandles="1" noChangeArrowheads="1" noChangeShapeType="1"/>
          </p:cNvSpPr>
          <p:nvPr/>
        </p:nvSpPr>
        <p:spPr>
          <a:xfrm flipH="1">
            <a:off x="3726944" y="5462943"/>
            <a:ext cx="888365" cy="8883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cs typeface="Calibri"/>
              </a:rPr>
              <a:t>4,58</a:t>
            </a:r>
            <a:endParaRPr kumimoji="0" lang="fi-FI" sz="1400" b="1" i="0" u="none" strike="noStrike" kern="1200" cap="none" spc="0" normalizeH="0" baseline="0" noProof="0">
              <a:ln>
                <a:noFill/>
              </a:ln>
              <a:solidFill>
                <a:srgbClr val="213A8F"/>
              </a:solidFill>
              <a:effectLst/>
              <a:uLnTx/>
              <a:uFillTx/>
              <a:latin typeface="Calibri" panose="020F0502020204030204"/>
              <a:ea typeface="+mn-ea"/>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r>
              <a:rPr lang="fi-FI" sz="1400" b="1">
                <a:solidFill>
                  <a:srgbClr val="213A8F"/>
                </a:solidFill>
                <a:latin typeface="Calibri" panose="020F0502020204030204"/>
              </a:rPr>
              <a:t>4,15</a:t>
            </a: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endParaRPr kumimoji="0" lang="en-US" sz="1400" b="1" i="0" u="none" strike="noStrike" kern="1200" cap="none" spc="0" normalizeH="0" baseline="0" noProof="0">
              <a:ln>
                <a:noFill/>
              </a:ln>
              <a:solidFill>
                <a:srgbClr val="213A8F"/>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91314A2D-C318-415D-B409-0CD3638C3142}"/>
              </a:ext>
            </a:extLst>
          </p:cNvPr>
          <p:cNvSpPr txBox="1">
            <a:spLocks noGrp="1" noRot="1" noMove="1" noResize="1" noEditPoints="1" noAdjustHandles="1" noChangeArrowheads="1" noChangeShapeType="1"/>
          </p:cNvSpPr>
          <p:nvPr/>
        </p:nvSpPr>
        <p:spPr>
          <a:xfrm>
            <a:off x="6226771" y="1874018"/>
            <a:ext cx="2211238"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Jag vet hur min vård/mina tjänster kommer att fortsätta</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14" name="Oval 13">
            <a:extLst>
              <a:ext uri="{FF2B5EF4-FFF2-40B4-BE49-F238E27FC236}">
                <a16:creationId xmlns:a16="http://schemas.microsoft.com/office/drawing/2014/main" id="{A52C1C1D-3F16-BDAD-4824-BA1E16A22AAB}"/>
              </a:ext>
            </a:extLst>
          </p:cNvPr>
          <p:cNvSpPr>
            <a:spLocks noGrp="1" noRot="1" noMove="1" noResize="1" noEditPoints="1" noAdjustHandles="1" noChangeArrowheads="1" noChangeShapeType="1"/>
          </p:cNvSpPr>
          <p:nvPr/>
        </p:nvSpPr>
        <p:spPr>
          <a:xfrm>
            <a:off x="5238945" y="1807343"/>
            <a:ext cx="888365" cy="8883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ea typeface="Calibri"/>
                <a:cs typeface="Calibri"/>
              </a:rPr>
              <a:t>4,33</a:t>
            </a:r>
            <a:endParaRPr kumimoji="0" lang="fi-FI" sz="1400" b="1" i="0" u="none" strike="noStrike" kern="1200" cap="none" spc="0" normalizeH="0" baseline="0" noProof="0">
              <a:ln>
                <a:noFill/>
              </a:ln>
              <a:solidFill>
                <a:srgbClr val="213A8F"/>
              </a:solidFill>
              <a:effectLst/>
              <a:uLnTx/>
              <a:uFillTx/>
              <a:latin typeface="Calibri" panose="020F0502020204030204"/>
              <a:ea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rPr>
              <a:t>(3,95)</a:t>
            </a:r>
            <a:endParaRPr kumimoji="0" lang="en-US" sz="1400" b="1" i="0" u="none" strike="noStrike" kern="1200" cap="none" spc="0" normalizeH="0" baseline="0" noProof="0">
              <a:ln>
                <a:noFill/>
              </a:ln>
              <a:solidFill>
                <a:srgbClr val="213A8F"/>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ADA1682-79CB-477A-A9FB-04429119CA31}"/>
              </a:ext>
            </a:extLst>
          </p:cNvPr>
          <p:cNvSpPr txBox="1">
            <a:spLocks noGrp="1" noRot="1" noMove="1" noResize="1" noEditPoints="1" noAdjustHandles="1" noChangeArrowheads="1" noChangeShapeType="1"/>
          </p:cNvSpPr>
          <p:nvPr/>
        </p:nvSpPr>
        <p:spPr>
          <a:xfrm>
            <a:off x="7125529" y="2936140"/>
            <a:ext cx="1626979" cy="11695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Informationen som jag fick om vården / betjäningen var förståelig</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15" name="Oval 14">
            <a:extLst>
              <a:ext uri="{FF2B5EF4-FFF2-40B4-BE49-F238E27FC236}">
                <a16:creationId xmlns:a16="http://schemas.microsoft.com/office/drawing/2014/main" id="{91F4ED22-B579-FFEA-25A3-E180B31A858F}"/>
              </a:ext>
            </a:extLst>
          </p:cNvPr>
          <p:cNvSpPr>
            <a:spLocks noGrp="1" noRot="1" noMove="1" noResize="1" noEditPoints="1" noAdjustHandles="1" noChangeArrowheads="1" noChangeShapeType="1"/>
          </p:cNvSpPr>
          <p:nvPr/>
        </p:nvSpPr>
        <p:spPr>
          <a:xfrm>
            <a:off x="6174945" y="2971659"/>
            <a:ext cx="888365" cy="8883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cs typeface="Calibri"/>
              </a:rPr>
              <a:t>4,59</a:t>
            </a:r>
            <a:endParaRPr kumimoji="0" lang="fi-FI" sz="1400" b="1" i="0" u="none" strike="noStrike" kern="1200" cap="none" spc="0" normalizeH="0" baseline="0" noProof="0">
              <a:ln>
                <a:noFill/>
              </a:ln>
              <a:solidFill>
                <a:srgbClr val="213A8F"/>
              </a:solidFill>
              <a:effectLst/>
              <a:uLnTx/>
              <a:uFillTx/>
              <a:latin typeface="Calibri" panose="020F0502020204030204"/>
              <a:ea typeface="+mn-ea"/>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r>
              <a:rPr lang="fi-FI" sz="1400" b="1">
                <a:solidFill>
                  <a:srgbClr val="213A8F"/>
                </a:solidFill>
                <a:latin typeface="Calibri" panose="020F0502020204030204"/>
              </a:rPr>
              <a:t>4,23</a:t>
            </a: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endParaRPr kumimoji="0" lang="en-US" sz="1400" b="1" i="0" u="none" strike="noStrike" kern="1200" cap="none" spc="0" normalizeH="0" baseline="0" noProof="0">
              <a:ln>
                <a:noFill/>
              </a:ln>
              <a:solidFill>
                <a:srgbClr val="213A8F"/>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5C90F67E-E8DD-4501-A07D-85FF1F9BA783}"/>
              </a:ext>
            </a:extLst>
          </p:cNvPr>
          <p:cNvSpPr txBox="1">
            <a:spLocks noGrp="1" noRot="1" noMove="1" noResize="1" noEditPoints="1" noAdjustHandles="1" noChangeArrowheads="1" noChangeShapeType="1"/>
          </p:cNvSpPr>
          <p:nvPr/>
        </p:nvSpPr>
        <p:spPr>
          <a:xfrm>
            <a:off x="7213063" y="4319961"/>
            <a:ext cx="181380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Jag tyckte att den betjäning jag fick var nyttig</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16" name="Oval 15">
            <a:extLst>
              <a:ext uri="{FF2B5EF4-FFF2-40B4-BE49-F238E27FC236}">
                <a16:creationId xmlns:a16="http://schemas.microsoft.com/office/drawing/2014/main" id="{663C17BA-C20A-A873-70A7-07D9EBCB38FD}"/>
              </a:ext>
            </a:extLst>
          </p:cNvPr>
          <p:cNvSpPr>
            <a:spLocks noGrp="1" noRot="1" noMove="1" noResize="1" noEditPoints="1" noAdjustHandles="1" noChangeArrowheads="1" noChangeShapeType="1"/>
          </p:cNvSpPr>
          <p:nvPr/>
        </p:nvSpPr>
        <p:spPr>
          <a:xfrm>
            <a:off x="6174945" y="4238639"/>
            <a:ext cx="888365" cy="888365"/>
          </a:xfrm>
          <a:prstGeom prst="ellipse">
            <a:avLst/>
          </a:prstGeom>
          <a:solidFill>
            <a:srgbClr val="85C5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cs typeface="Calibri"/>
              </a:rPr>
              <a:t>4,59</a:t>
            </a:r>
            <a:endParaRPr kumimoji="0" lang="fi-FI" sz="1400" b="1" i="0" u="none" strike="noStrike" kern="1200" cap="none" spc="0" normalizeH="0" baseline="0" noProof="0">
              <a:ln>
                <a:noFill/>
              </a:ln>
              <a:solidFill>
                <a:srgbClr val="213A8F"/>
              </a:solidFill>
              <a:effectLst/>
              <a:uLnTx/>
              <a:uFillTx/>
              <a:latin typeface="Calibri" panose="020F0502020204030204"/>
              <a:ea typeface="+mn-ea"/>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r>
              <a:rPr lang="fi-FI" sz="1400" b="1">
                <a:solidFill>
                  <a:srgbClr val="213A8F"/>
                </a:solidFill>
                <a:latin typeface="Calibri" panose="020F0502020204030204"/>
              </a:rPr>
              <a:t>4,13</a:t>
            </a: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endParaRPr kumimoji="0" lang="en-US" sz="1400" b="1" i="0" u="none" strike="noStrike" kern="1200" cap="none" spc="0" normalizeH="0" baseline="0" noProof="0">
              <a:ln>
                <a:noFill/>
              </a:ln>
              <a:solidFill>
                <a:srgbClr val="213A8F"/>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5A2EC4E5-2652-4DA6-BD05-8425B8DEF364}"/>
              </a:ext>
            </a:extLst>
          </p:cNvPr>
          <p:cNvSpPr txBox="1">
            <a:spLocks noGrp="1" noRot="1" noMove="1" noResize="1" noEditPoints="1" noAdjustHandles="1" noChangeArrowheads="1" noChangeShapeType="1"/>
          </p:cNvSpPr>
          <p:nvPr/>
        </p:nvSpPr>
        <p:spPr>
          <a:xfrm>
            <a:off x="6268147" y="5576606"/>
            <a:ext cx="1695437"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altLang="ko-KR"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rPr>
              <a:t>Jag fick vård och service på mitt modersmål</a:t>
            </a:r>
            <a:endParaRPr kumimoji="0" lang="ko-KR" altLang="en-US" sz="1400" b="1" i="0" u="none" strike="noStrike" kern="1200" cap="none" spc="0" normalizeH="0" baseline="0" noProof="0">
              <a:ln>
                <a:noFill/>
              </a:ln>
              <a:solidFill>
                <a:srgbClr val="213A8F"/>
              </a:solidFill>
              <a:effectLst/>
              <a:uLnTx/>
              <a:uFillTx/>
              <a:latin typeface="Arial" panose="020B0604020202020204"/>
              <a:ea typeface="맑은 고딕" panose="020B0503020000020004" pitchFamily="34" charset="-127"/>
              <a:cs typeface="Arial" pitchFamily="34" charset="0"/>
            </a:endParaRPr>
          </a:p>
        </p:txBody>
      </p:sp>
      <p:sp>
        <p:nvSpPr>
          <p:cNvPr id="17" name="Oval 16">
            <a:extLst>
              <a:ext uri="{FF2B5EF4-FFF2-40B4-BE49-F238E27FC236}">
                <a16:creationId xmlns:a16="http://schemas.microsoft.com/office/drawing/2014/main" id="{DF3BAA92-15CD-634E-EE8B-B88EC1158307}"/>
              </a:ext>
            </a:extLst>
          </p:cNvPr>
          <p:cNvSpPr>
            <a:spLocks noGrp="1" noRot="1" noMove="1" noResize="1" noEditPoints="1" noAdjustHandles="1" noChangeArrowheads="1" noChangeShapeType="1"/>
          </p:cNvSpPr>
          <p:nvPr/>
        </p:nvSpPr>
        <p:spPr>
          <a:xfrm>
            <a:off x="5238945" y="5451123"/>
            <a:ext cx="888365" cy="8883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a:solidFill>
                  <a:srgbClr val="213A8F"/>
                </a:solidFill>
                <a:latin typeface="Calibri" panose="020F0502020204030204"/>
              </a:rPr>
              <a:t>4,83</a:t>
            </a:r>
            <a:endPar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r>
              <a:rPr lang="fi-FI" sz="1400" b="1">
                <a:solidFill>
                  <a:srgbClr val="213A8F"/>
                </a:solidFill>
                <a:latin typeface="Calibri" panose="020F0502020204030204"/>
              </a:rPr>
              <a:t>4,71</a:t>
            </a:r>
            <a:r>
              <a:rPr kumimoji="0" lang="fi-FI" sz="1400" b="1" i="0" u="none" strike="noStrike" kern="1200" cap="none" spc="0" normalizeH="0" baseline="0" noProof="0">
                <a:ln>
                  <a:noFill/>
                </a:ln>
                <a:solidFill>
                  <a:srgbClr val="213A8F"/>
                </a:solidFill>
                <a:effectLst/>
                <a:uLnTx/>
                <a:uFillTx/>
                <a:latin typeface="Calibri" panose="020F0502020204030204"/>
                <a:ea typeface="+mn-ea"/>
                <a:cs typeface="+mn-cs"/>
              </a:rPr>
              <a:t>)</a:t>
            </a:r>
            <a:endParaRPr kumimoji="0" lang="en-US" sz="1400" b="1" i="0" u="none" strike="noStrike" kern="1200" cap="none" spc="0" normalizeH="0" baseline="0" noProof="0">
              <a:ln>
                <a:noFill/>
              </a:ln>
              <a:solidFill>
                <a:srgbClr val="213A8F"/>
              </a:solidFill>
              <a:effectLst/>
              <a:uLnTx/>
              <a:uFillTx/>
              <a:latin typeface="Calibri" panose="020F0502020204030204"/>
              <a:ea typeface="+mn-ea"/>
              <a:cs typeface="+mn-cs"/>
            </a:endParaRPr>
          </a:p>
        </p:txBody>
      </p:sp>
      <p:sp>
        <p:nvSpPr>
          <p:cNvPr id="13" name="TextBox 12"/>
          <p:cNvSpPr txBox="1">
            <a:spLocks noGrp="1" noRot="1" noMove="1" noResize="1" noEditPoints="1" noAdjustHandles="1" noChangeArrowheads="1" noChangeShapeType="1"/>
          </p:cNvSpPr>
          <p:nvPr/>
        </p:nvSpPr>
        <p:spPr>
          <a:xfrm>
            <a:off x="9280024" y="711740"/>
            <a:ext cx="2857398" cy="2246769"/>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err="1">
                <a:ln>
                  <a:noFill/>
                </a:ln>
                <a:solidFill>
                  <a:srgbClr val="213A8F"/>
                </a:solidFill>
                <a:effectLst/>
                <a:uLnTx/>
                <a:uFillTx/>
                <a:latin typeface="Arial"/>
                <a:ea typeface="+mn-ea"/>
                <a:cs typeface="Arial"/>
              </a:rPr>
              <a:t>Positiv</a:t>
            </a:r>
            <a:r>
              <a:rPr kumimoji="0" lang="fi-FI" sz="1400" b="1" i="0" u="none" strike="noStrike" kern="1200" cap="none" spc="0" normalizeH="0" baseline="0" noProof="0">
                <a:ln>
                  <a:noFill/>
                </a:ln>
                <a:solidFill>
                  <a:srgbClr val="213A8F"/>
                </a:solidFill>
                <a:effectLst/>
                <a:uLnTx/>
                <a:uFillTx/>
                <a:latin typeface="Arial"/>
                <a:ea typeface="+mn-ea"/>
                <a:cs typeface="Arial"/>
              </a:rPr>
              <a:t> </a:t>
            </a:r>
            <a:r>
              <a:rPr kumimoji="0" lang="fi-FI" sz="1400" b="1" i="0" u="none" strike="noStrike" kern="1200" cap="none" spc="0" normalizeH="0" baseline="0" noProof="0" err="1">
                <a:ln>
                  <a:noFill/>
                </a:ln>
                <a:solidFill>
                  <a:srgbClr val="213A8F"/>
                </a:solidFill>
                <a:effectLst/>
                <a:uLnTx/>
                <a:uFillTx/>
                <a:latin typeface="Arial"/>
                <a:ea typeface="+mn-ea"/>
                <a:cs typeface="Arial"/>
              </a:rPr>
              <a:t>respons</a:t>
            </a:r>
            <a:endParaRPr lang="fi-FI" sz="1400" b="1">
              <a:solidFill>
                <a:srgbClr val="213A8F"/>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400" err="1">
                <a:solidFill>
                  <a:srgbClr val="213A8F"/>
                </a:solidFill>
                <a:latin typeface="Arial"/>
                <a:ea typeface="+mn-lt"/>
                <a:cs typeface="Arial"/>
              </a:rPr>
              <a:t>bemötande</a:t>
            </a:r>
            <a:endParaRPr kumimoji="0" lang="fi-FI" sz="1400" i="0" u="none" strike="noStrike" kern="1200" cap="none" spc="0" normalizeH="0" baseline="0" noProof="0">
              <a:ln>
                <a:noFill/>
              </a:ln>
              <a:solidFill>
                <a:srgbClr val="213A8F"/>
              </a:solidFill>
              <a:effectLst/>
              <a:uLnTx/>
              <a:uFillTx/>
              <a:latin typeface="Arial"/>
              <a:ea typeface="+mn-lt"/>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400">
              <a:solidFill>
                <a:srgbClr val="213A8F"/>
              </a:solidFill>
              <a:latin typeface="Arial"/>
              <a:ea typeface="+mn-lt"/>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400" i="0" u="none" strike="noStrike" kern="1200" cap="none" spc="0" normalizeH="0" baseline="0" noProof="0">
              <a:ln>
                <a:noFill/>
              </a:ln>
              <a:solidFill>
                <a:srgbClr val="213A8F"/>
              </a:solidFill>
              <a:effectLst/>
              <a:uLnTx/>
              <a:uFillTx/>
              <a:latin typeface="Arial"/>
              <a:ea typeface="+mn-lt"/>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400">
              <a:solidFill>
                <a:srgbClr val="213A8F"/>
              </a:solidFill>
              <a:latin typeface="Arial"/>
              <a:ea typeface="+mn-lt"/>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400" i="0" u="none" strike="noStrike" kern="1200" cap="none" spc="0" normalizeH="0" baseline="0" noProof="0">
              <a:ln>
                <a:noFill/>
              </a:ln>
              <a:solidFill>
                <a:srgbClr val="213A8F"/>
              </a:solidFill>
              <a:effectLst/>
              <a:uLnTx/>
              <a:uFillTx/>
              <a:latin typeface="Arial"/>
              <a:ea typeface="+mn-lt"/>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400" i="0" u="none" strike="noStrike" kern="1200" cap="none" spc="0" normalizeH="0" baseline="0" noProof="0">
              <a:ln>
                <a:noFill/>
              </a:ln>
              <a:solidFill>
                <a:srgbClr val="213A8F"/>
              </a:solidFill>
              <a:effectLst/>
              <a:uLnTx/>
              <a:uFillTx/>
              <a:latin typeface="Arial"/>
              <a:ea typeface="+mn-lt"/>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err="1">
                <a:ln>
                  <a:noFill/>
                </a:ln>
                <a:solidFill>
                  <a:srgbClr val="213A8F"/>
                </a:solidFill>
                <a:effectLst/>
                <a:uLnTx/>
                <a:uFillTx/>
                <a:latin typeface="Arial" panose="020B0604020202020204"/>
                <a:ea typeface="+mn-lt"/>
                <a:cs typeface="Arial" panose="020B0604020202020204"/>
              </a:rPr>
              <a:t>Negativ</a:t>
            </a:r>
            <a:r>
              <a:rPr kumimoji="0" lang="fi-FI" sz="1400" b="1" i="0" u="none" strike="noStrike" kern="1200" cap="none" spc="0" normalizeH="0" baseline="0" noProof="0">
                <a:ln>
                  <a:noFill/>
                </a:ln>
                <a:solidFill>
                  <a:srgbClr val="213A8F"/>
                </a:solidFill>
                <a:effectLst/>
                <a:uLnTx/>
                <a:uFillTx/>
                <a:latin typeface="Arial" panose="020B0604020202020204"/>
                <a:ea typeface="+mn-lt"/>
                <a:cs typeface="Arial" panose="020B0604020202020204"/>
              </a:rPr>
              <a:t> </a:t>
            </a:r>
            <a:r>
              <a:rPr kumimoji="0" lang="fi-FI" sz="1400" b="1" i="0" u="none" strike="noStrike" kern="1200" cap="none" spc="0" normalizeH="0" baseline="0" noProof="0" err="1">
                <a:ln>
                  <a:noFill/>
                </a:ln>
                <a:solidFill>
                  <a:srgbClr val="213A8F"/>
                </a:solidFill>
                <a:effectLst/>
                <a:uLnTx/>
                <a:uFillTx/>
                <a:latin typeface="Arial" panose="020B0604020202020204"/>
                <a:ea typeface="+mn-lt"/>
                <a:cs typeface="Arial" panose="020B0604020202020204"/>
              </a:rPr>
              <a:t>respons</a:t>
            </a:r>
            <a:endParaRPr kumimoji="0" lang="fi-FI" sz="1400" b="1" i="0" u="none" strike="noStrike" kern="1200" cap="none" spc="0" normalizeH="0" baseline="0" noProof="0">
              <a:ln>
                <a:noFill/>
              </a:ln>
              <a:solidFill>
                <a:srgbClr val="213A8F"/>
              </a:solidFill>
              <a:effectLst/>
              <a:uLnTx/>
              <a:uFillTx/>
              <a:latin typeface="Arial" panose="020B0604020202020204"/>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400">
                <a:solidFill>
                  <a:srgbClr val="213A8F"/>
                </a:solidFill>
                <a:latin typeface="Arial" panose="020B0604020202020204"/>
                <a:cs typeface="Arial"/>
              </a:rPr>
              <a:t>Tillgänglighet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srgbClr val="213A8F"/>
              </a:solidFill>
              <a:effectLst/>
              <a:uLnTx/>
              <a:uFillTx/>
              <a:latin typeface="Arial" panose="020B0604020202020204"/>
              <a:ea typeface="+mn-ea"/>
              <a:cs typeface="Arial"/>
            </a:endParaRPr>
          </a:p>
        </p:txBody>
      </p:sp>
      <p:pic>
        <p:nvPicPr>
          <p:cNvPr id="19" name="Graphic 18">
            <a:extLst>
              <a:ext uri="{FF2B5EF4-FFF2-40B4-BE49-F238E27FC236}">
                <a16:creationId xmlns:a16="http://schemas.microsoft.com/office/drawing/2014/main" id="{6E09F109-ADBA-1780-40A6-8753F266EC9E}"/>
              </a:ext>
              <a:ext uri="{C183D7F6-B498-43B3-948B-1728B52AA6E4}">
                <adec:decorative xmlns:adec="http://schemas.microsoft.com/office/drawing/2017/decorative" val="1"/>
              </a:ext>
            </a:extLst>
          </p:cNvPr>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72070" y="711740"/>
            <a:ext cx="659625" cy="659625"/>
          </a:xfrm>
          <a:prstGeom prst="rect">
            <a:avLst/>
          </a:prstGeom>
        </p:spPr>
      </p:pic>
      <p:pic>
        <p:nvPicPr>
          <p:cNvPr id="21" name="Graphic 20">
            <a:extLst>
              <a:ext uri="{FF2B5EF4-FFF2-40B4-BE49-F238E27FC236}">
                <a16:creationId xmlns:a16="http://schemas.microsoft.com/office/drawing/2014/main" id="{CF3BEB49-B738-30B9-FA55-DF1F8A1E45CD}"/>
              </a:ext>
              <a:ext uri="{C183D7F6-B498-43B3-948B-1728B52AA6E4}">
                <adec:decorative xmlns:adec="http://schemas.microsoft.com/office/drawing/2017/decorative" val="1"/>
              </a:ext>
            </a:extLst>
          </p:cNvPr>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72069" y="2008485"/>
            <a:ext cx="659625" cy="659625"/>
          </a:xfrm>
          <a:prstGeom prst="rect">
            <a:avLst/>
          </a:prstGeom>
        </p:spPr>
      </p:pic>
      <p:sp>
        <p:nvSpPr>
          <p:cNvPr id="5" name="TextBox 33">
            <a:extLst>
              <a:ext uri="{FF2B5EF4-FFF2-40B4-BE49-F238E27FC236}">
                <a16:creationId xmlns:a16="http://schemas.microsoft.com/office/drawing/2014/main" id="{6EB7A05C-2C4D-C2AF-9E93-7DC0CF2BE7B7}"/>
              </a:ext>
            </a:extLst>
          </p:cNvPr>
          <p:cNvSpPr txBox="1">
            <a:spLocks noGrp="1" noRot="1" noMove="1" noResize="1" noEditPoints="1" noAdjustHandles="1" noChangeArrowheads="1" noChangeShapeType="1"/>
          </p:cNvSpPr>
          <p:nvPr/>
        </p:nvSpPr>
        <p:spPr>
          <a:xfrm>
            <a:off x="9798426" y="3250945"/>
            <a:ext cx="1820593" cy="738664"/>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err="1">
                <a:ln>
                  <a:noFill/>
                </a:ln>
                <a:solidFill>
                  <a:schemeClr val="accent5"/>
                </a:solidFill>
                <a:effectLst/>
                <a:uLnTx/>
                <a:uFillTx/>
                <a:latin typeface="Arial" panose="020B0604020202020204"/>
                <a:ea typeface="+mn-ea"/>
                <a:cs typeface="+mn-cs"/>
              </a:rPr>
              <a:t>Antal</a:t>
            </a:r>
            <a:r>
              <a:rPr kumimoji="0" lang="fi-FI" sz="1400" b="1" i="0" u="none" strike="noStrike" kern="1200" cap="none" spc="0" normalizeH="0" baseline="0" noProof="0">
                <a:ln>
                  <a:noFill/>
                </a:ln>
                <a:solidFill>
                  <a:schemeClr val="accent5"/>
                </a:solidFill>
                <a:effectLst/>
                <a:uLnTx/>
                <a:uFillTx/>
                <a:latin typeface="Arial" panose="020B0604020202020204"/>
                <a:ea typeface="+mn-ea"/>
                <a:cs typeface="+mn-cs"/>
              </a:rPr>
              <a:t> </a:t>
            </a:r>
            <a:r>
              <a:rPr kumimoji="0" lang="fi-FI" sz="1400" b="1" i="0" u="none" strike="noStrike" kern="1200" cap="none" spc="0" normalizeH="0" baseline="0" noProof="0" err="1">
                <a:ln>
                  <a:noFill/>
                </a:ln>
                <a:solidFill>
                  <a:schemeClr val="accent5"/>
                </a:solidFill>
                <a:effectLst/>
                <a:uLnTx/>
                <a:uFillTx/>
                <a:latin typeface="Arial" panose="020B0604020202020204"/>
                <a:ea typeface="+mn-ea"/>
                <a:cs typeface="+mn-cs"/>
              </a:rPr>
              <a:t>anmärkningar</a:t>
            </a:r>
            <a:r>
              <a:rPr kumimoji="0" lang="fi-FI" sz="1400" b="1" i="0" u="none" strike="noStrike" kern="1200" cap="none" spc="0" normalizeH="0" baseline="0" noProof="0">
                <a:ln>
                  <a:noFill/>
                </a:ln>
                <a:solidFill>
                  <a:schemeClr val="accent5"/>
                </a:solidFill>
                <a:effectLst/>
                <a:uLnTx/>
                <a:uFillTx/>
                <a:latin typeface="Arial" panose="020B0604020202020204"/>
                <a:ea typeface="+mn-ea"/>
                <a:cs typeface="+mn-cs"/>
              </a:rPr>
              <a:t> </a:t>
            </a:r>
            <a:r>
              <a:rPr kumimoji="0" lang="fi-FI" sz="1400" b="1" i="0" u="none" strike="noStrike" kern="1200" cap="none" spc="0" normalizeH="0" baseline="0" noProof="0" err="1">
                <a:ln>
                  <a:noFill/>
                </a:ln>
                <a:solidFill>
                  <a:schemeClr val="accent5"/>
                </a:solidFill>
                <a:effectLst/>
                <a:uLnTx/>
                <a:uFillTx/>
                <a:latin typeface="Arial" panose="020B0604020202020204"/>
                <a:ea typeface="+mn-ea"/>
                <a:cs typeface="+mn-cs"/>
              </a:rPr>
              <a:t>och</a:t>
            </a:r>
            <a:r>
              <a:rPr kumimoji="0" lang="fi-FI" sz="1400" b="1" i="0" u="none" strike="noStrike" kern="1200" cap="none" spc="0" normalizeH="0" baseline="0" noProof="0">
                <a:ln>
                  <a:noFill/>
                </a:ln>
                <a:solidFill>
                  <a:schemeClr val="accent5"/>
                </a:solidFill>
                <a:effectLst/>
                <a:uLnTx/>
                <a:uFillTx/>
                <a:latin typeface="Arial" panose="020B0604020202020204"/>
                <a:ea typeface="+mn-ea"/>
                <a:cs typeface="+mn-cs"/>
              </a:rPr>
              <a:t> </a:t>
            </a:r>
            <a:r>
              <a:rPr kumimoji="0" lang="fi-FI" sz="1400" b="1" i="0" u="none" strike="noStrike" kern="1200" cap="none" spc="0" normalizeH="0" baseline="0" noProof="0" err="1">
                <a:ln>
                  <a:noFill/>
                </a:ln>
                <a:solidFill>
                  <a:schemeClr val="accent5"/>
                </a:solidFill>
                <a:effectLst/>
                <a:uLnTx/>
                <a:uFillTx/>
                <a:latin typeface="Arial" panose="020B0604020202020204"/>
                <a:ea typeface="+mn-ea"/>
                <a:cs typeface="+mn-cs"/>
              </a:rPr>
              <a:t>klagomål</a:t>
            </a:r>
            <a:endParaRPr kumimoji="0" lang="en-US" sz="1400" b="1" i="0" u="none" strike="noStrike" kern="1200" cap="none" spc="0" normalizeH="0" baseline="0" noProof="0">
              <a:ln>
                <a:noFill/>
              </a:ln>
              <a:solidFill>
                <a:schemeClr val="accent5"/>
              </a:solidFill>
              <a:effectLst/>
              <a:uLnTx/>
              <a:uFillTx/>
              <a:latin typeface="Arial" panose="020B0604020202020204"/>
              <a:ea typeface="+mn-ea"/>
              <a:cs typeface="+mn-cs"/>
            </a:endParaRPr>
          </a:p>
        </p:txBody>
      </p:sp>
      <p:sp>
        <p:nvSpPr>
          <p:cNvPr id="9" name="TextBox 13">
            <a:extLst>
              <a:ext uri="{FF2B5EF4-FFF2-40B4-BE49-F238E27FC236}">
                <a16:creationId xmlns:a16="http://schemas.microsoft.com/office/drawing/2014/main" id="{5517D60A-C591-4544-F224-CB292F193C1D}"/>
              </a:ext>
            </a:extLst>
          </p:cNvPr>
          <p:cNvSpPr txBox="1">
            <a:spLocks noGrp="1" noRot="1" noMove="1" noResize="1" noEditPoints="1" noAdjustHandles="1" noChangeArrowheads="1" noChangeShapeType="1"/>
          </p:cNvSpPr>
          <p:nvPr/>
        </p:nvSpPr>
        <p:spPr>
          <a:xfrm>
            <a:off x="9727560" y="4069362"/>
            <a:ext cx="1962321" cy="338554"/>
          </a:xfrm>
          <a:prstGeom prst="rect">
            <a:avLst/>
          </a:prstGeom>
          <a:noFill/>
        </p:spPr>
        <p:txBody>
          <a:bodyPr wrap="square" lIns="91440" tIns="45720" rIns="91440" bIns="45720" rtlCol="0" anchor="t">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600" dirty="0">
                <a:latin typeface="Arial" panose="020B0604020202020204"/>
              </a:rPr>
              <a:t>13(12)</a:t>
            </a:r>
            <a:endParaRPr kumimoji="0" lang="en-US" sz="1800" b="0" i="0" u="none" strike="noStrike" kern="1200" cap="none" spc="0" normalizeH="0" baseline="0" noProof="0" dirty="0">
              <a:ln>
                <a:noFill/>
              </a:ln>
              <a:effectLst/>
              <a:uLnTx/>
              <a:uFillTx/>
              <a:latin typeface="Arial" panose="020B0604020202020204"/>
              <a:ea typeface="+mn-ea"/>
              <a:cs typeface="+mn-cs"/>
            </a:endParaRPr>
          </a:p>
        </p:txBody>
      </p:sp>
      <p:sp>
        <p:nvSpPr>
          <p:cNvPr id="25" name="TextBox 34">
            <a:extLst>
              <a:ext uri="{FF2B5EF4-FFF2-40B4-BE49-F238E27FC236}">
                <a16:creationId xmlns:a16="http://schemas.microsoft.com/office/drawing/2014/main" id="{937910F3-3A93-2051-C0E5-362022F08C5D}"/>
              </a:ext>
            </a:extLst>
          </p:cNvPr>
          <p:cNvSpPr txBox="1">
            <a:spLocks noGrp="1" noRot="1" noMove="1" noResize="1" noEditPoints="1" noAdjustHandles="1" noChangeArrowheads="1" noChangeShapeType="1"/>
          </p:cNvSpPr>
          <p:nvPr/>
        </p:nvSpPr>
        <p:spPr>
          <a:xfrm>
            <a:off x="10041074" y="4611584"/>
            <a:ext cx="1390760" cy="523220"/>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b="1" err="1">
                <a:solidFill>
                  <a:schemeClr val="accent5"/>
                </a:solidFill>
                <a:latin typeface="Arial" panose="020B0604020202020204"/>
              </a:rPr>
              <a:t>Omprovningsbegäranden</a:t>
            </a:r>
            <a:endParaRPr kumimoji="0" lang="en-US" sz="1400" b="1" i="0" u="none" strike="noStrike" kern="1200" cap="none" spc="0" normalizeH="0" baseline="0" noProof="0">
              <a:ln>
                <a:noFill/>
              </a:ln>
              <a:solidFill>
                <a:schemeClr val="accent5"/>
              </a:solidFill>
              <a:effectLst/>
              <a:uLnTx/>
              <a:uFillTx/>
              <a:latin typeface="Arial" panose="020B0604020202020204"/>
              <a:ea typeface="+mn-ea"/>
              <a:cs typeface="+mn-cs"/>
            </a:endParaRPr>
          </a:p>
        </p:txBody>
      </p:sp>
      <p:cxnSp>
        <p:nvCxnSpPr>
          <p:cNvPr id="23" name="Straight Arrow Connector 22" descr="NPS värde. Värdet mäts mellan minus 100 och 100. Generellt anser man att ett gott värde över 50 är gott. Resultat">
            <a:extLst>
              <a:ext uri="{FF2B5EF4-FFF2-40B4-BE49-F238E27FC236}">
                <a16:creationId xmlns:a16="http://schemas.microsoft.com/office/drawing/2014/main" id="{3DEBB71C-DDA0-2907-1A5C-F704CB1D3AAB}"/>
              </a:ext>
              <a:ext uri="{C183D7F6-B498-43B3-948B-1728B52AA6E4}">
                <adec:decorative xmlns:adec="http://schemas.microsoft.com/office/drawing/2017/decorative" val="0"/>
              </a:ext>
            </a:extLst>
          </p:cNvPr>
          <p:cNvCxnSpPr>
            <a:cxnSpLocks/>
          </p:cNvCxnSpPr>
          <p:nvPr/>
        </p:nvCxnSpPr>
        <p:spPr>
          <a:xfrm flipV="1">
            <a:off x="5090728" y="3961913"/>
            <a:ext cx="580830" cy="446003"/>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11752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2D604-4B15-77B4-DAFB-005465C73B81}"/>
              </a:ext>
            </a:extLst>
          </p:cNvPr>
          <p:cNvSpPr>
            <a:spLocks noGrp="1" noRot="1" noMove="1" noResize="1" noEditPoints="1" noAdjustHandles="1" noChangeArrowheads="1" noChangeShapeType="1"/>
          </p:cNvSpPr>
          <p:nvPr>
            <p:ph type="title" idx="4294967295"/>
          </p:nvPr>
        </p:nvSpPr>
        <p:spPr>
          <a:xfrm>
            <a:off x="1652400" y="414000"/>
            <a:ext cx="9125505" cy="909453"/>
          </a:xfrm>
        </p:spPr>
        <p:txBody>
          <a:bodyPr/>
          <a:lstStyle/>
          <a:p>
            <a:r>
              <a:rPr lang="fi-FI" sz="4000" b="1" err="1"/>
              <a:t>Delaktighetsarbete</a:t>
            </a:r>
            <a:endParaRPr lang="sv-SE"/>
          </a:p>
        </p:txBody>
      </p:sp>
      <p:sp>
        <p:nvSpPr>
          <p:cNvPr id="3" name="Rectangle: Rounded Corners 2">
            <a:extLst>
              <a:ext uri="{FF2B5EF4-FFF2-40B4-BE49-F238E27FC236}">
                <a16:creationId xmlns:a16="http://schemas.microsoft.com/office/drawing/2014/main" id="{BABB2387-2008-57CC-BB4A-9597C1A9050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bwMode="auto">
          <a:xfrm>
            <a:off x="1205433" y="1323453"/>
            <a:ext cx="5111144" cy="2434731"/>
          </a:xfrm>
          <a:prstGeom prst="roundRect">
            <a:avLst/>
          </a:prstGeom>
          <a:solidFill>
            <a:schemeClr val="tx1">
              <a:alpha val="22000"/>
            </a:schemeClr>
          </a:solidFill>
          <a:ln w="28575" cap="flat" cmpd="sng" algn="ctr">
            <a:noFill/>
            <a:prstDash val="lgDash"/>
            <a:miter lim="800000"/>
            <a:headEnd type="none" w="med" len="med"/>
            <a:tailEnd type="none" w="med" len="med"/>
          </a:ln>
        </p:spPr>
        <p:txBody>
          <a:bodyPr lIns="0" tIns="18288" rIns="0" bIns="18288" rtlCol="0" anchor="ctr" anchorCtr="1">
            <a:normAutofit/>
          </a:bodyPr>
          <a:lstStyle/>
          <a:p>
            <a:pPr marL="0" marR="0" lvl="0" indent="0" algn="ctr"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a:ln>
                <a:noFill/>
              </a:ln>
              <a:solidFill>
                <a:srgbClr val="213A8F"/>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6293015D-D1AE-6165-00F6-D490CA772E38}"/>
              </a:ext>
            </a:extLst>
          </p:cNvPr>
          <p:cNvSpPr txBox="1">
            <a:spLocks noGrp="1" noRot="1" noMove="1" noResize="1" noEditPoints="1" noAdjustHandles="1" noChangeArrowheads="1" noChangeShapeType="1"/>
          </p:cNvSpPr>
          <p:nvPr/>
        </p:nvSpPr>
        <p:spPr>
          <a:xfrm>
            <a:off x="1205432" y="1431453"/>
            <a:ext cx="5111143" cy="1815882"/>
          </a:xfrm>
          <a:prstGeom prst="rect">
            <a:avLst/>
          </a:prstGeom>
          <a:noFill/>
        </p:spPr>
        <p:txBody>
          <a:bodyPr wrap="square" rtlCol="0">
            <a:spAutoFit/>
          </a:bodyPr>
          <a:lstStyle/>
          <a:p>
            <a:r>
              <a:rPr lang="sv-SE" sz="1400" b="1">
                <a:solidFill>
                  <a:schemeClr val="accent5"/>
                </a:solidFill>
                <a:latin typeface="+mj-lt"/>
              </a:rPr>
              <a:t>Hur stöder man  kunders och nära anhörigas delaktighet i planeringen, genomförandet och utvärderingen av tjänsterna:</a:t>
            </a:r>
          </a:p>
          <a:p>
            <a:r>
              <a:rPr lang="sv-SE" sz="1400">
                <a:latin typeface="+mj-lt"/>
              </a:rPr>
              <a:t>Patienter och anhöriga ges möjlighet till delaktighet och om möjligt påverkan vid vårdplanering. Vi har specialutbildad vårdpersonal för att ge service och handledning inom vissa specialområden. </a:t>
            </a:r>
          </a:p>
          <a:p>
            <a:endParaRPr lang="en-US" sz="1400" b="1">
              <a:solidFill>
                <a:schemeClr val="accent5"/>
              </a:solidFill>
              <a:latin typeface="+mj-lt"/>
            </a:endParaRPr>
          </a:p>
        </p:txBody>
      </p:sp>
      <p:sp>
        <p:nvSpPr>
          <p:cNvPr id="10" name="TextBox 9">
            <a:extLst>
              <a:ext uri="{FF2B5EF4-FFF2-40B4-BE49-F238E27FC236}">
                <a16:creationId xmlns:a16="http://schemas.microsoft.com/office/drawing/2014/main" id="{DAC808CD-48EC-E844-D2DD-5C1903E242DF}"/>
              </a:ext>
            </a:extLst>
          </p:cNvPr>
          <p:cNvSpPr txBox="1">
            <a:spLocks noGrp="1" noRot="1" noMove="1" noResize="1" noEditPoints="1" noAdjustHandles="1" noChangeArrowheads="1" noChangeShapeType="1"/>
          </p:cNvSpPr>
          <p:nvPr/>
        </p:nvSpPr>
        <p:spPr>
          <a:xfrm>
            <a:off x="6581755" y="1431453"/>
            <a:ext cx="5268869" cy="738664"/>
          </a:xfrm>
          <a:prstGeom prst="rect">
            <a:avLst/>
          </a:prstGeom>
          <a:noFill/>
        </p:spPr>
        <p:txBody>
          <a:bodyPr wrap="square" lIns="91440" tIns="45720" rIns="91440" bIns="45720" rtlCol="0" anchor="t">
            <a:spAutoFit/>
          </a:bodyPr>
          <a:lstStyle/>
          <a:p>
            <a:pPr lvl="0"/>
            <a:r>
              <a:rPr lang="sv-SE" sz="1400" b="1">
                <a:solidFill>
                  <a:schemeClr val="accent5"/>
                </a:solidFill>
                <a:latin typeface="+mj-lt"/>
              </a:rPr>
              <a:t>Vilka teman har man kommit överens om tillsammans med organisationer för att utveckla tjänsterna:</a:t>
            </a:r>
          </a:p>
          <a:p>
            <a:r>
              <a:rPr lang="sv-SE" sz="1400" b="1" err="1">
                <a:solidFill>
                  <a:schemeClr val="accent5"/>
                </a:solidFill>
                <a:latin typeface="+mj-lt"/>
                <a:cs typeface="Arial"/>
              </a:rPr>
              <a:t>Hyte</a:t>
            </a:r>
            <a:r>
              <a:rPr lang="sv-SE" sz="1400" b="1">
                <a:solidFill>
                  <a:schemeClr val="accent5"/>
                </a:solidFill>
                <a:latin typeface="+mj-lt"/>
                <a:cs typeface="Arial"/>
              </a:rPr>
              <a:t>-samarbete med kommunerna fortsätter</a:t>
            </a:r>
          </a:p>
        </p:txBody>
      </p:sp>
      <p:sp>
        <p:nvSpPr>
          <p:cNvPr id="5" name="TextBox 4">
            <a:extLst>
              <a:ext uri="{FF2B5EF4-FFF2-40B4-BE49-F238E27FC236}">
                <a16:creationId xmlns:a16="http://schemas.microsoft.com/office/drawing/2014/main" id="{4D72DC3C-25D3-2071-DC1A-6ADA83D99563}"/>
              </a:ext>
            </a:extLst>
          </p:cNvPr>
          <p:cNvSpPr txBox="1">
            <a:spLocks noGrp="1" noRot="1" noMove="1" noResize="1" noEditPoints="1" noAdjustHandles="1" noChangeArrowheads="1" noChangeShapeType="1"/>
          </p:cNvSpPr>
          <p:nvPr/>
        </p:nvSpPr>
        <p:spPr>
          <a:xfrm>
            <a:off x="1205433" y="4306146"/>
            <a:ext cx="5111144" cy="1600438"/>
          </a:xfrm>
          <a:prstGeom prst="rect">
            <a:avLst/>
          </a:prstGeom>
          <a:noFill/>
        </p:spPr>
        <p:txBody>
          <a:bodyPr wrap="square">
            <a:spAutoFit/>
          </a:bodyPr>
          <a:lstStyle/>
          <a:p>
            <a:r>
              <a:rPr lang="sv-SE" sz="1400" b="1">
                <a:solidFill>
                  <a:schemeClr val="accent5"/>
                </a:solidFill>
                <a:latin typeface="+mj-lt"/>
              </a:rPr>
              <a:t>Klienter, erfarenhetsexperter eller ett </a:t>
            </a:r>
            <a:r>
              <a:rPr lang="sv-SE" sz="1400" b="1" err="1">
                <a:solidFill>
                  <a:schemeClr val="accent5"/>
                </a:solidFill>
                <a:latin typeface="+mj-lt"/>
              </a:rPr>
              <a:t>kundråd</a:t>
            </a:r>
            <a:r>
              <a:rPr lang="sv-SE" sz="1400" b="1">
                <a:solidFill>
                  <a:schemeClr val="accent5"/>
                </a:solidFill>
                <a:latin typeface="+mj-lt"/>
              </a:rPr>
              <a:t> är involverade i utvecklingen och utvärderingen av tjänsterna:</a:t>
            </a:r>
          </a:p>
          <a:p>
            <a:r>
              <a:rPr lang="sv-SE" sz="1400">
                <a:cs typeface="Times New Roman"/>
              </a:rPr>
              <a:t>Samarbete med klientråd för äldre personer, </a:t>
            </a:r>
            <a:r>
              <a:rPr lang="sv-SE" sz="1400" err="1">
                <a:cs typeface="Times New Roman"/>
              </a:rPr>
              <a:t>äldreråd</a:t>
            </a:r>
            <a:r>
              <a:rPr lang="sv-SE" sz="1400">
                <a:cs typeface="Times New Roman"/>
              </a:rPr>
              <a:t> och mångkulturella klientrådet. Seniorrådgivarna berättat om verksamheten för olika pensionärsföreningar.</a:t>
            </a:r>
          </a:p>
          <a:p>
            <a:endParaRPr lang="fi-FI" sz="1400" strike="sngStrike">
              <a:cs typeface="Times New Roman"/>
            </a:endParaRPr>
          </a:p>
        </p:txBody>
      </p:sp>
      <p:sp>
        <p:nvSpPr>
          <p:cNvPr id="6" name="Rectangle: Rounded Corners 5">
            <a:extLst>
              <a:ext uri="{FF2B5EF4-FFF2-40B4-BE49-F238E27FC236}">
                <a16:creationId xmlns:a16="http://schemas.microsoft.com/office/drawing/2014/main" id="{FD3D0E33-C044-69BA-5072-E7EA05E13A9E}"/>
              </a:ext>
              <a:ext uri="{C183D7F6-B498-43B3-948B-1728B52AA6E4}">
                <adec:decorative xmlns:adec="http://schemas.microsoft.com/office/drawing/2017/decorative" val="1"/>
              </a:ext>
            </a:extLst>
          </p:cNvPr>
          <p:cNvSpPr>
            <a:spLocks/>
          </p:cNvSpPr>
          <p:nvPr/>
        </p:nvSpPr>
        <p:spPr bwMode="auto">
          <a:xfrm>
            <a:off x="6581754" y="3264339"/>
            <a:ext cx="5268869" cy="3081597"/>
          </a:xfrm>
          <a:prstGeom prst="roundRect">
            <a:avLst/>
          </a:prstGeom>
          <a:solidFill>
            <a:schemeClr val="tx1">
              <a:alpha val="22000"/>
            </a:schemeClr>
          </a:solidFill>
          <a:ln w="28575" cap="flat" cmpd="sng" algn="ctr">
            <a:noFill/>
            <a:prstDash val="lgDash"/>
            <a:miter lim="800000"/>
            <a:headEnd type="none" w="med" len="med"/>
            <a:tailEnd type="none" w="med" len="med"/>
          </a:ln>
        </p:spPr>
        <p:txBody>
          <a:bodyPr lIns="0" tIns="18288" rIns="0" bIns="18288" rtlCol="0" anchor="ctr" anchorCtr="1">
            <a:normAutofit/>
          </a:bodyPr>
          <a:lstStyle/>
          <a:p>
            <a:pPr marL="0" marR="0" lvl="0" indent="0" algn="ctr"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a:ln>
                <a:noFill/>
              </a:ln>
              <a:solidFill>
                <a:srgbClr val="213A8F"/>
              </a:solidFill>
              <a:effectLst/>
              <a:uLnTx/>
              <a:uFillTx/>
              <a:latin typeface="Arial" panose="020B0604020202020204"/>
              <a:ea typeface="+mn-ea"/>
              <a:cs typeface="+mn-cs"/>
            </a:endParaRPr>
          </a:p>
        </p:txBody>
      </p:sp>
      <p:sp>
        <p:nvSpPr>
          <p:cNvPr id="7" name="TextBox 6">
            <a:extLst>
              <a:ext uri="{FF2B5EF4-FFF2-40B4-BE49-F238E27FC236}">
                <a16:creationId xmlns:a16="http://schemas.microsoft.com/office/drawing/2014/main" id="{669E2315-12F2-68DA-4393-F0437FF5C331}"/>
              </a:ext>
            </a:extLst>
          </p:cNvPr>
          <p:cNvSpPr txBox="1">
            <a:spLocks noGrp="1" noRot="1" noMove="1" noResize="1" noEditPoints="1" noAdjustHandles="1" noChangeArrowheads="1" noChangeShapeType="1"/>
          </p:cNvSpPr>
          <p:nvPr/>
        </p:nvSpPr>
        <p:spPr>
          <a:xfrm>
            <a:off x="6581754" y="3372339"/>
            <a:ext cx="5268870" cy="2677656"/>
          </a:xfrm>
          <a:prstGeom prst="rect">
            <a:avLst/>
          </a:prstGeom>
          <a:noFill/>
        </p:spPr>
        <p:txBody>
          <a:bodyPr wrap="square" rtlCol="0">
            <a:spAutoFit/>
          </a:bodyPr>
          <a:lstStyle/>
          <a:p>
            <a:r>
              <a:rPr lang="sv-SE" sz="1400" b="1">
                <a:solidFill>
                  <a:schemeClr val="accent5"/>
                </a:solidFill>
                <a:latin typeface="+mj-lt"/>
              </a:rPr>
              <a:t>Vilka åtgärder har vidtagits  på basen av klienters och anhörigas anmälningar om negativa och nära ögat händelser samt påminnelser och klagomål:</a:t>
            </a:r>
          </a:p>
          <a:p>
            <a:endParaRPr lang="sv-SE" sz="1400">
              <a:latin typeface="+mj-lt"/>
            </a:endParaRPr>
          </a:p>
          <a:p>
            <a:pPr lvl="0"/>
            <a:r>
              <a:rPr lang="sv-SE" sz="1400">
                <a:latin typeface="+mj-lt"/>
              </a:rPr>
              <a:t>Alla anmälningar och kontakter diskuteras mångprofessionellt på enheterna. Händelserna analyseras och åtgärder vidtas vid behov. Anmälaren kontaktas personligen om anmälaren så önskar.</a:t>
            </a:r>
          </a:p>
          <a:p>
            <a:pPr lvl="0"/>
            <a:r>
              <a:rPr lang="sv-SE" sz="1400">
                <a:latin typeface="+mj-lt"/>
              </a:rPr>
              <a:t>Hemsidans innehåll förbättrats.</a:t>
            </a:r>
          </a:p>
          <a:p>
            <a:pPr lvl="0"/>
            <a:r>
              <a:rPr lang="sv-SE" sz="1400">
                <a:latin typeface="+mj-lt"/>
              </a:rPr>
              <a:t>Åtgärder för att förbättra </a:t>
            </a:r>
            <a:r>
              <a:rPr lang="sv-SE" sz="1400" err="1">
                <a:latin typeface="+mj-lt"/>
              </a:rPr>
              <a:t>telefontillgänglighet.Ibruktagande</a:t>
            </a:r>
            <a:r>
              <a:rPr lang="sv-SE" sz="1400">
                <a:latin typeface="+mj-lt"/>
              </a:rPr>
              <a:t> av digitala tjänster, servicebricka mm</a:t>
            </a:r>
          </a:p>
          <a:p>
            <a:pPr lvl="0"/>
            <a:endParaRPr lang="en-US" sz="1400" b="1">
              <a:solidFill>
                <a:schemeClr val="accent5"/>
              </a:solidFill>
              <a:latin typeface="+mj-lt"/>
            </a:endParaRPr>
          </a:p>
        </p:txBody>
      </p:sp>
    </p:spTree>
    <p:extLst>
      <p:ext uri="{BB962C8B-B14F-4D97-AF65-F5344CB8AC3E}">
        <p14:creationId xmlns:p14="http://schemas.microsoft.com/office/powerpoint/2010/main" val="2238526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title" idx="4294967295"/>
          </p:nvPr>
        </p:nvSpPr>
        <p:spPr>
          <a:xfrm>
            <a:off x="1652400" y="414000"/>
            <a:ext cx="9327754" cy="774907"/>
          </a:xfrm>
        </p:spPr>
        <p:txBody>
          <a:bodyPr>
            <a:normAutofit/>
          </a:bodyPr>
          <a:lstStyle/>
          <a:p>
            <a:r>
              <a:rPr lang="fi-FI" b="1"/>
              <a:t>Personal</a:t>
            </a:r>
            <a:endParaRPr lang="en-US" sz="1200" b="1"/>
          </a:p>
        </p:txBody>
      </p:sp>
      <p:sp>
        <p:nvSpPr>
          <p:cNvPr id="19" name="TextBox 18">
            <a:extLst>
              <a:ext uri="{FF2B5EF4-FFF2-40B4-BE49-F238E27FC236}">
                <a16:creationId xmlns:a16="http://schemas.microsoft.com/office/drawing/2014/main" id="{1CE3ECC4-2766-0EF7-1123-7E6207D264DE}"/>
              </a:ext>
            </a:extLst>
          </p:cNvPr>
          <p:cNvSpPr txBox="1">
            <a:spLocks/>
          </p:cNvSpPr>
          <p:nvPr/>
        </p:nvSpPr>
        <p:spPr>
          <a:xfrm>
            <a:off x="1202850" y="1656000"/>
            <a:ext cx="3422269" cy="3207096"/>
          </a:xfrm>
          <a:prstGeom prst="rect">
            <a:avLst/>
          </a:prstGeom>
          <a:noFill/>
        </p:spPr>
        <p:txBody>
          <a:bodyPr wrap="square" lIns="91440" tIns="45720" rIns="91440" bIns="45720" rtlCol="0" anchor="t">
            <a:spAutoFit/>
          </a:bodyPr>
          <a:lstStyle/>
          <a:p>
            <a:pPr>
              <a:lnSpc>
                <a:spcPct val="150000"/>
              </a:lnSpc>
            </a:pPr>
            <a:r>
              <a:rPr lang="sv-SE" sz="1600" b="1" dirty="0">
                <a:solidFill>
                  <a:schemeClr val="accent5"/>
                </a:solidFill>
              </a:rPr>
              <a:t>Personalstyrka hälsovård: </a:t>
            </a:r>
            <a:r>
              <a:rPr lang="sv-SE" sz="1600" b="1" dirty="0" err="1">
                <a:solidFill>
                  <a:schemeClr val="accent5"/>
                </a:solidFill>
              </a:rPr>
              <a:t>Exreport</a:t>
            </a:r>
            <a:r>
              <a:rPr lang="sv-SE" sz="1600" b="1" dirty="0">
                <a:solidFill>
                  <a:schemeClr val="accent5"/>
                </a:solidFill>
              </a:rPr>
              <a:t> 31.12.25</a:t>
            </a:r>
          </a:p>
          <a:p>
            <a:r>
              <a:rPr lang="sv-SE" sz="1400" dirty="0"/>
              <a:t>Personal: </a:t>
            </a:r>
            <a:endParaRPr lang="sv-SE" sz="1400" dirty="0">
              <a:cs typeface="Arial"/>
            </a:endParaRPr>
          </a:p>
          <a:p>
            <a:r>
              <a:rPr lang="sv-SE" sz="1400" dirty="0"/>
              <a:t>Fastanställda vårdpersonal: 207</a:t>
            </a:r>
            <a:endParaRPr lang="sv-SE" sz="1400" dirty="0">
              <a:cs typeface="Arial"/>
            </a:endParaRPr>
          </a:p>
          <a:p>
            <a:r>
              <a:rPr lang="sv-SE" sz="1400" dirty="0"/>
              <a:t>Läkare: 65 </a:t>
            </a:r>
            <a:endParaRPr lang="sv-SE" sz="1400" dirty="0">
              <a:cs typeface="Arial"/>
            </a:endParaRPr>
          </a:p>
          <a:p>
            <a:r>
              <a:rPr lang="sv-SE" sz="1400" dirty="0"/>
              <a:t>Vikarier vårdpersonal</a:t>
            </a:r>
            <a:r>
              <a:rPr lang="sv-SE" sz="1400" dirty="0">
                <a:sym typeface="Wingdings" panose="05000000000000000000" pitchFamily="2" charset="2"/>
              </a:rPr>
              <a:t> 25+12=37(40</a:t>
            </a:r>
            <a:r>
              <a:rPr lang="sv-SE" sz="1400" dirty="0"/>
              <a:t>)</a:t>
            </a:r>
            <a:endParaRPr lang="sv-SE" sz="1400" dirty="0">
              <a:cs typeface="Arial"/>
            </a:endParaRPr>
          </a:p>
          <a:p>
            <a:r>
              <a:rPr lang="sv-SE" sz="1400" dirty="0"/>
              <a:t>Läkare 51 </a:t>
            </a:r>
            <a:endParaRPr lang="sv-SE" sz="1400" dirty="0">
              <a:cs typeface="Arial"/>
            </a:endParaRPr>
          </a:p>
          <a:p>
            <a:r>
              <a:rPr lang="sv-SE" sz="1400" dirty="0"/>
              <a:t>Öppna vakanser:  </a:t>
            </a:r>
            <a:endParaRPr lang="sv-SE" sz="1400" dirty="0">
              <a:cs typeface="Arial"/>
            </a:endParaRPr>
          </a:p>
          <a:p>
            <a:r>
              <a:rPr lang="sv-SE" sz="1400" dirty="0"/>
              <a:t>Vårdpersonal :7,4</a:t>
            </a:r>
            <a:endParaRPr lang="sv-SE" sz="1400" dirty="0">
              <a:cs typeface="Arial"/>
            </a:endParaRPr>
          </a:p>
          <a:p>
            <a:r>
              <a:rPr lang="sv-SE" sz="1400" dirty="0"/>
              <a:t>Läkare: 6</a:t>
            </a:r>
            <a:endParaRPr lang="sv-SE" sz="1400" dirty="0">
              <a:cs typeface="Arial"/>
            </a:endParaRPr>
          </a:p>
          <a:p>
            <a:pPr>
              <a:lnSpc>
                <a:spcPct val="150000"/>
              </a:lnSpc>
            </a:pPr>
            <a:endParaRPr lang="sv-SE" sz="1600">
              <a:solidFill>
                <a:schemeClr val="accent5"/>
              </a:solidFill>
            </a:endParaRPr>
          </a:p>
          <a:p>
            <a:pPr>
              <a:lnSpc>
                <a:spcPct val="150000"/>
              </a:lnSpc>
            </a:pPr>
            <a:endParaRPr lang="en-US" sz="1400"/>
          </a:p>
        </p:txBody>
      </p:sp>
      <p:sp>
        <p:nvSpPr>
          <p:cNvPr id="40" name="TextBox 39">
            <a:extLst>
              <a:ext uri="{FF2B5EF4-FFF2-40B4-BE49-F238E27FC236}">
                <a16:creationId xmlns:a16="http://schemas.microsoft.com/office/drawing/2014/main" id="{233BE2CB-1BD5-02F1-2A4E-9C3523AF8EDA}"/>
              </a:ext>
            </a:extLst>
          </p:cNvPr>
          <p:cNvSpPr txBox="1">
            <a:spLocks/>
          </p:cNvSpPr>
          <p:nvPr/>
        </p:nvSpPr>
        <p:spPr>
          <a:xfrm>
            <a:off x="8127876" y="4462229"/>
            <a:ext cx="3889952" cy="2062103"/>
          </a:xfrm>
          <a:prstGeom prst="rect">
            <a:avLst/>
          </a:prstGeom>
          <a:noFill/>
        </p:spPr>
        <p:txBody>
          <a:bodyPr wrap="square" lIns="91440" tIns="45720" rIns="91440" bIns="45720" rtlCol="0" anchor="t">
            <a:spAutoFit/>
          </a:bodyPr>
          <a:lstStyle/>
          <a:p>
            <a:r>
              <a:rPr lang="sv-SE" sz="1600" b="1">
                <a:solidFill>
                  <a:srgbClr val="00A174"/>
                </a:solidFill>
              </a:rPr>
              <a:t>Åtgärder som främjar arbetarnas välmående</a:t>
            </a:r>
          </a:p>
          <a:p>
            <a:r>
              <a:rPr lang="sv-SE" sz="1600">
                <a:effectLst/>
                <a:cs typeface="Arial" panose="020B0604020202020204"/>
              </a:rPr>
              <a:t>Aktivt ledarskap, personalens delaktighet,</a:t>
            </a:r>
          </a:p>
          <a:p>
            <a:pPr algn="just"/>
            <a:r>
              <a:rPr lang="sv-SE" sz="1600">
                <a:effectLst/>
                <a:cs typeface="Arial" panose="020B0604020202020204"/>
              </a:rPr>
              <a:t>stöder en kultur där man </a:t>
            </a:r>
            <a:r>
              <a:rPr lang="sv-SE" sz="1600" err="1">
                <a:effectLst/>
                <a:cs typeface="Arial" panose="020B0604020202020204"/>
              </a:rPr>
              <a:t>hjäper</a:t>
            </a:r>
            <a:r>
              <a:rPr lang="sv-SE" sz="1600">
                <a:effectLst/>
                <a:cs typeface="Arial" panose="020B0604020202020204"/>
              </a:rPr>
              <a:t>, stöder varandra och planerar    verksamhet och förändringar  tillsammans mångprofessionellt. </a:t>
            </a:r>
            <a:endParaRPr lang="fi-FI" sz="1600">
              <a:effectLst/>
              <a:cs typeface="Arial" panose="020B0604020202020204"/>
            </a:endParaRPr>
          </a:p>
        </p:txBody>
      </p:sp>
      <p:sp>
        <p:nvSpPr>
          <p:cNvPr id="6" name="TextBox 5">
            <a:extLst>
              <a:ext uri="{FF2B5EF4-FFF2-40B4-BE49-F238E27FC236}">
                <a16:creationId xmlns:a16="http://schemas.microsoft.com/office/drawing/2014/main" id="{6B29DF03-3E5E-F5BD-1388-9DB8FC99458C}"/>
              </a:ext>
            </a:extLst>
          </p:cNvPr>
          <p:cNvSpPr txBox="1">
            <a:spLocks/>
          </p:cNvSpPr>
          <p:nvPr/>
        </p:nvSpPr>
        <p:spPr>
          <a:xfrm>
            <a:off x="8265491" y="1691961"/>
            <a:ext cx="3752337" cy="2585323"/>
          </a:xfrm>
          <a:prstGeom prst="rect">
            <a:avLst/>
          </a:prstGeom>
          <a:noFill/>
        </p:spPr>
        <p:txBody>
          <a:bodyPr wrap="square" lIns="91440" tIns="45720" rIns="91440" bIns="45720" rtlCol="0" anchor="t">
            <a:spAutoFit/>
          </a:bodyPr>
          <a:lstStyle/>
          <a:p>
            <a:r>
              <a:rPr lang="fi-FI" sz="1600" b="1" baseline="0" err="1">
                <a:solidFill>
                  <a:schemeClr val="accent5"/>
                </a:solidFill>
              </a:rPr>
              <a:t>Arbetarsäkerhetsanmälningar</a:t>
            </a:r>
            <a:r>
              <a:rPr lang="fi-FI" sz="1600" b="1" baseline="0">
                <a:solidFill>
                  <a:schemeClr val="accent5"/>
                </a:solidFill>
              </a:rPr>
              <a:t> via </a:t>
            </a:r>
            <a:r>
              <a:rPr lang="fi-FI" sz="1600" b="1" baseline="0" err="1">
                <a:solidFill>
                  <a:schemeClr val="accent5"/>
                </a:solidFill>
              </a:rPr>
              <a:t>HaiPro</a:t>
            </a:r>
            <a:endParaRPr lang="fi-FI" sz="1600" b="1">
              <a:solidFill>
                <a:schemeClr val="accent5"/>
              </a:solidFill>
            </a:endParaRPr>
          </a:p>
          <a:p>
            <a:endParaRPr lang="fi-FI" sz="1600" baseline="0"/>
          </a:p>
          <a:p>
            <a:r>
              <a:rPr lang="fi-FI" sz="1600" baseline="0" err="1"/>
              <a:t>Antal</a:t>
            </a:r>
            <a:r>
              <a:rPr lang="fi-FI" sz="1600" baseline="0"/>
              <a:t> </a:t>
            </a:r>
            <a:r>
              <a:rPr lang="fi-FI" sz="1600" baseline="0" err="1"/>
              <a:t>anmälningar</a:t>
            </a:r>
            <a:r>
              <a:rPr lang="fi-FI" sz="1600" baseline="0"/>
              <a:t>:</a:t>
            </a:r>
            <a:r>
              <a:rPr lang="fi-FI" sz="1600"/>
              <a:t> 64(28)</a:t>
            </a:r>
            <a:endParaRPr lang="fi-FI" sz="1600" baseline="0">
              <a:cs typeface="Arial"/>
            </a:endParaRPr>
          </a:p>
          <a:p>
            <a:endParaRPr lang="fi-FI" baseline="0"/>
          </a:p>
          <a:p>
            <a:r>
              <a:rPr lang="fi-FI" sz="1600"/>
              <a:t>De </a:t>
            </a:r>
            <a:r>
              <a:rPr lang="fi-FI" sz="1600" err="1"/>
              <a:t>vanligaste</a:t>
            </a:r>
            <a:r>
              <a:rPr lang="fi-FI" sz="1600"/>
              <a:t> </a:t>
            </a:r>
            <a:r>
              <a:rPr lang="fi-FI" sz="1600" err="1"/>
              <a:t>typerna</a:t>
            </a:r>
            <a:r>
              <a:rPr lang="fi-FI" sz="1600"/>
              <a:t> av </a:t>
            </a:r>
            <a:r>
              <a:rPr lang="fi-FI" sz="1600" err="1"/>
              <a:t>händelser</a:t>
            </a:r>
            <a:r>
              <a:rPr lang="fi-FI" sz="1600"/>
              <a:t>: </a:t>
            </a:r>
            <a:endParaRPr lang="fi-FI" sz="1600">
              <a:cs typeface="Arial"/>
            </a:endParaRPr>
          </a:p>
          <a:p>
            <a:pPr marL="342900" indent="-342900">
              <a:buAutoNum type="arabicPeriod"/>
            </a:pPr>
            <a:r>
              <a:rPr lang="fi-FI" sz="1600" err="1">
                <a:cs typeface="Arial"/>
              </a:rPr>
              <a:t>Inomhusluft</a:t>
            </a:r>
            <a:r>
              <a:rPr lang="fi-FI" sz="1600">
                <a:cs typeface="Arial"/>
              </a:rPr>
              <a:t> (22)</a:t>
            </a:r>
          </a:p>
          <a:p>
            <a:pPr marL="342900" indent="-342900">
              <a:buAutoNum type="arabicPeriod"/>
            </a:pPr>
            <a:r>
              <a:rPr lang="fi-FI" sz="1600">
                <a:cs typeface="Arial"/>
              </a:rPr>
              <a:t>Annat</a:t>
            </a:r>
            <a:endParaRPr lang="fi-FI" sz="1600"/>
          </a:p>
          <a:p>
            <a:pPr marL="342900" indent="-342900">
              <a:buAutoNum type="arabicPeriod"/>
            </a:pPr>
            <a:r>
              <a:rPr lang="fi-FI" sz="1600"/>
              <a:t>Hot </a:t>
            </a:r>
            <a:r>
              <a:rPr lang="fi-FI" sz="1600" err="1"/>
              <a:t>eller</a:t>
            </a:r>
            <a:r>
              <a:rPr lang="fi-FI" sz="1600"/>
              <a:t> </a:t>
            </a:r>
            <a:r>
              <a:rPr lang="fi-FI" sz="1600" err="1"/>
              <a:t>våld</a:t>
            </a:r>
            <a:endParaRPr lang="fi-FI" sz="1600">
              <a:cs typeface="Arial"/>
            </a:endParaRPr>
          </a:p>
          <a:p>
            <a:pPr marL="342900" indent="-342900">
              <a:buAutoNum type="arabicPeriod"/>
            </a:pPr>
            <a:endParaRPr lang="fi-FI" sz="1600">
              <a:cs typeface="Arial"/>
            </a:endParaRPr>
          </a:p>
        </p:txBody>
      </p:sp>
      <p:sp>
        <p:nvSpPr>
          <p:cNvPr id="9" name="TextBox 8">
            <a:extLst>
              <a:ext uri="{FF2B5EF4-FFF2-40B4-BE49-F238E27FC236}">
                <a16:creationId xmlns:a16="http://schemas.microsoft.com/office/drawing/2014/main" id="{C2510217-0C8D-2E97-58A5-04DBA954B1AA}"/>
              </a:ext>
            </a:extLst>
          </p:cNvPr>
          <p:cNvSpPr txBox="1">
            <a:spLocks/>
          </p:cNvSpPr>
          <p:nvPr/>
        </p:nvSpPr>
        <p:spPr>
          <a:xfrm>
            <a:off x="1203504" y="4674719"/>
            <a:ext cx="3408362" cy="1938992"/>
          </a:xfrm>
          <a:prstGeom prst="rect">
            <a:avLst/>
          </a:prstGeom>
          <a:noFill/>
        </p:spPr>
        <p:txBody>
          <a:bodyPr wrap="square" lIns="91440" tIns="45720" rIns="91440" bIns="45720" rtlCol="0" anchor="t">
            <a:spAutoFit/>
          </a:bodyPr>
          <a:lstStyle/>
          <a:p>
            <a:r>
              <a:rPr lang="fi-FI" sz="1600" b="1">
                <a:solidFill>
                  <a:schemeClr val="accent5"/>
                </a:solidFill>
              </a:rPr>
              <a:t>Total </a:t>
            </a:r>
            <a:r>
              <a:rPr lang="fi-FI" sz="1600" b="1" err="1">
                <a:solidFill>
                  <a:schemeClr val="accent5"/>
                </a:solidFill>
              </a:rPr>
              <a:t>mängd</a:t>
            </a:r>
            <a:r>
              <a:rPr lang="fi-FI" sz="1600" b="1">
                <a:solidFill>
                  <a:schemeClr val="accent5"/>
                </a:solidFill>
              </a:rPr>
              <a:t> </a:t>
            </a:r>
            <a:r>
              <a:rPr lang="fi-FI" sz="1600" b="1" err="1">
                <a:solidFill>
                  <a:schemeClr val="accent5"/>
                </a:solidFill>
              </a:rPr>
              <a:t>frånvarodagar</a:t>
            </a:r>
            <a:r>
              <a:rPr lang="fi-FI" sz="1600" b="1">
                <a:solidFill>
                  <a:schemeClr val="accent5"/>
                </a:solidFill>
              </a:rPr>
              <a:t>/ </a:t>
            </a:r>
            <a:r>
              <a:rPr lang="fi-FI" sz="1600" b="1" err="1">
                <a:solidFill>
                  <a:schemeClr val="accent5"/>
                </a:solidFill>
              </a:rPr>
              <a:t>antal</a:t>
            </a:r>
            <a:r>
              <a:rPr lang="fi-FI" sz="1600" b="1">
                <a:solidFill>
                  <a:schemeClr val="accent5"/>
                </a:solidFill>
              </a:rPr>
              <a:t> </a:t>
            </a:r>
            <a:r>
              <a:rPr lang="fi-FI" sz="1600" b="1" err="1">
                <a:solidFill>
                  <a:schemeClr val="accent5"/>
                </a:solidFill>
              </a:rPr>
              <a:t>sjukfrånvarodagar</a:t>
            </a:r>
            <a:endParaRPr lang="fi-FI" sz="1600" b="1">
              <a:solidFill>
                <a:schemeClr val="accent5"/>
              </a:solidFill>
            </a:endParaRPr>
          </a:p>
          <a:p>
            <a:endParaRPr lang="fi-FI" sz="1400" b="1"/>
          </a:p>
          <a:p>
            <a:endParaRPr lang="fi-FI" b="1">
              <a:cs typeface="Arial"/>
            </a:endParaRPr>
          </a:p>
          <a:p>
            <a:endParaRPr lang="fi-FI" b="1">
              <a:cs typeface="Arial"/>
            </a:endParaRPr>
          </a:p>
          <a:p>
            <a:pPr algn="ctr"/>
            <a:r>
              <a:rPr lang="fi-FI" sz="2000" b="1">
                <a:cs typeface="Arial"/>
              </a:rPr>
              <a:t>6,7 (5,8)</a:t>
            </a:r>
            <a:r>
              <a:rPr lang="fi-FI" sz="2000" b="1" err="1">
                <a:cs typeface="Arial"/>
              </a:rPr>
              <a:t>dagar</a:t>
            </a:r>
            <a:endParaRPr lang="fi-FI" b="1" err="1">
              <a:cs typeface="Arial"/>
            </a:endParaRPr>
          </a:p>
          <a:p>
            <a:endParaRPr lang="fi-FI">
              <a:solidFill>
                <a:schemeClr val="accent4"/>
              </a:solidFill>
              <a:cs typeface="Arial"/>
            </a:endParaRPr>
          </a:p>
        </p:txBody>
      </p:sp>
      <p:sp>
        <p:nvSpPr>
          <p:cNvPr id="11" name="TextBox 10">
            <a:extLst>
              <a:ext uri="{FF2B5EF4-FFF2-40B4-BE49-F238E27FC236}">
                <a16:creationId xmlns:a16="http://schemas.microsoft.com/office/drawing/2014/main" id="{0C6C33A5-345B-5CC9-4D47-71B591630B52}"/>
              </a:ext>
            </a:extLst>
          </p:cNvPr>
          <p:cNvSpPr txBox="1"/>
          <p:nvPr/>
        </p:nvSpPr>
        <p:spPr>
          <a:xfrm>
            <a:off x="5079027" y="6006994"/>
            <a:ext cx="2707761" cy="307777"/>
          </a:xfrm>
          <a:prstGeom prst="rect">
            <a:avLst/>
          </a:prstGeom>
          <a:noFill/>
        </p:spPr>
        <p:txBody>
          <a:bodyPr wrap="square" lIns="91440" tIns="45720" rIns="91440" bIns="45720" rtlCol="0" anchor="t">
            <a:spAutoFit/>
          </a:bodyPr>
          <a:lstStyle/>
          <a:p>
            <a:pPr algn="ctr">
              <a:defRPr/>
            </a:pPr>
            <a:r>
              <a:rPr lang="fi-FI" sz="1400">
                <a:solidFill>
                  <a:srgbClr val="213A8F"/>
                </a:solidFill>
                <a:latin typeface="Arial" panose="020B0604020202020204"/>
                <a:cs typeface="Arial"/>
              </a:rPr>
              <a:t> </a:t>
            </a:r>
            <a:r>
              <a:rPr lang="fi-FI" sz="1400" err="1">
                <a:solidFill>
                  <a:srgbClr val="213A8F"/>
                </a:solidFill>
                <a:latin typeface="Arial" panose="020B0604020202020204"/>
                <a:cs typeface="Arial"/>
              </a:rPr>
              <a:t>Hösten</a:t>
            </a:r>
            <a:r>
              <a:rPr lang="fi-FI" sz="1400">
                <a:solidFill>
                  <a:srgbClr val="213A8F"/>
                </a:solidFill>
                <a:latin typeface="Arial" panose="020B0604020202020204"/>
                <a:cs typeface="Arial"/>
              </a:rPr>
              <a:t> 2025: 3</a:t>
            </a:r>
            <a:endParaRPr lang="fi-FI" sz="1400" b="0" i="0" u="none" strike="noStrike" kern="1200" cap="none" spc="0" normalizeH="0" baseline="0" noProof="0">
              <a:ln>
                <a:noFill/>
              </a:ln>
              <a:solidFill>
                <a:srgbClr val="213A8F"/>
              </a:solidFill>
              <a:effectLst/>
              <a:uLnTx/>
              <a:uFillTx/>
              <a:latin typeface="Arial" panose="020B0604020202020204"/>
              <a:cs typeface="Arial"/>
            </a:endParaRPr>
          </a:p>
        </p:txBody>
      </p:sp>
      <p:sp>
        <p:nvSpPr>
          <p:cNvPr id="3" name="TextBox 2">
            <a:extLst>
              <a:ext uri="{FF2B5EF4-FFF2-40B4-BE49-F238E27FC236}">
                <a16:creationId xmlns:a16="http://schemas.microsoft.com/office/drawing/2014/main" id="{03800BE6-133C-2D0B-0801-5CE44F25897E}"/>
              </a:ext>
            </a:extLst>
          </p:cNvPr>
          <p:cNvSpPr txBox="1">
            <a:spLocks/>
          </p:cNvSpPr>
          <p:nvPr/>
        </p:nvSpPr>
        <p:spPr>
          <a:xfrm>
            <a:off x="4625119" y="1685741"/>
            <a:ext cx="3422269" cy="3083986"/>
          </a:xfrm>
          <a:prstGeom prst="rect">
            <a:avLst/>
          </a:prstGeom>
          <a:noFill/>
        </p:spPr>
        <p:txBody>
          <a:bodyPr wrap="square" rtlCol="0">
            <a:spAutoFit/>
          </a:bodyPr>
          <a:lstStyle/>
          <a:p>
            <a:pPr>
              <a:lnSpc>
                <a:spcPct val="150000"/>
              </a:lnSpc>
            </a:pPr>
            <a:r>
              <a:rPr lang="sv-SE" sz="1600" b="1">
                <a:solidFill>
                  <a:schemeClr val="accent5"/>
                </a:solidFill>
              </a:rPr>
              <a:t>Personalstyrka socialvård::</a:t>
            </a:r>
          </a:p>
          <a:p>
            <a:r>
              <a:rPr lang="sv-SE" sz="1600">
                <a:cs typeface="Arial"/>
              </a:rPr>
              <a:t>Ledande socialarbeterare: </a:t>
            </a:r>
          </a:p>
          <a:p>
            <a:r>
              <a:rPr lang="sv-SE" sz="1600">
                <a:cs typeface="Arial"/>
              </a:rPr>
              <a:t>3  vakanser</a:t>
            </a:r>
          </a:p>
          <a:p>
            <a:endParaRPr lang="sv-SE" sz="1600">
              <a:cs typeface="Arial"/>
            </a:endParaRPr>
          </a:p>
          <a:p>
            <a:r>
              <a:rPr lang="sv-SE" sz="1600">
                <a:cs typeface="Arial"/>
              </a:rPr>
              <a:t>Socialarbetare: </a:t>
            </a:r>
          </a:p>
          <a:p>
            <a:r>
              <a:rPr lang="sv-SE" sz="1600">
                <a:cs typeface="Arial"/>
              </a:rPr>
              <a:t>16 vakanser</a:t>
            </a:r>
          </a:p>
          <a:p>
            <a:r>
              <a:rPr lang="sv-SE" sz="1600">
                <a:cs typeface="Arial"/>
              </a:rPr>
              <a:t>Socialhandledare: </a:t>
            </a:r>
          </a:p>
          <a:p>
            <a:r>
              <a:rPr lang="sv-SE" sz="1600">
                <a:cs typeface="Arial"/>
              </a:rPr>
              <a:t>13 vakanser</a:t>
            </a:r>
          </a:p>
          <a:p>
            <a:endParaRPr lang="fi-FI" sz="1600">
              <a:cs typeface="Arial"/>
            </a:endParaRPr>
          </a:p>
          <a:p>
            <a:pPr>
              <a:lnSpc>
                <a:spcPct val="150000"/>
              </a:lnSpc>
            </a:pPr>
            <a:endParaRPr lang="sv-SE" sz="1600">
              <a:solidFill>
                <a:schemeClr val="accent5"/>
              </a:solidFill>
            </a:endParaRPr>
          </a:p>
          <a:p>
            <a:pPr>
              <a:lnSpc>
                <a:spcPct val="150000"/>
              </a:lnSpc>
            </a:pPr>
            <a:endParaRPr lang="en-US" sz="1400"/>
          </a:p>
        </p:txBody>
      </p:sp>
      <p:pic>
        <p:nvPicPr>
          <p:cNvPr id="4" name="Picture 3">
            <a:extLst>
              <a:ext uri="{FF2B5EF4-FFF2-40B4-BE49-F238E27FC236}">
                <a16:creationId xmlns:a16="http://schemas.microsoft.com/office/drawing/2014/main" id="{0698A05A-98FD-19FC-01C7-DB9B94C3F53D}"/>
              </a:ext>
            </a:extLst>
          </p:cNvPr>
          <p:cNvPicPr>
            <a:picLocks noChangeAspect="1"/>
          </p:cNvPicPr>
          <p:nvPr/>
        </p:nvPicPr>
        <p:blipFill>
          <a:blip r:embed="rId3"/>
          <a:srcRect l="14675" t="2749" r="15987" b="36779"/>
          <a:stretch/>
        </p:blipFill>
        <p:spPr>
          <a:xfrm>
            <a:off x="5079738" y="4663626"/>
            <a:ext cx="2796957" cy="1346983"/>
          </a:xfrm>
          <a:prstGeom prst="rect">
            <a:avLst/>
          </a:prstGeom>
        </p:spPr>
      </p:pic>
      <p:sp>
        <p:nvSpPr>
          <p:cNvPr id="5" name="Rectangle 4">
            <a:extLst>
              <a:ext uri="{FF2B5EF4-FFF2-40B4-BE49-F238E27FC236}">
                <a16:creationId xmlns:a16="http://schemas.microsoft.com/office/drawing/2014/main" id="{74AF8A17-454D-5932-5CF4-AEC6822CDC87}"/>
              </a:ext>
            </a:extLst>
          </p:cNvPr>
          <p:cNvSpPr/>
          <p:nvPr/>
        </p:nvSpPr>
        <p:spPr>
          <a:xfrm>
            <a:off x="4770931" y="4674831"/>
            <a:ext cx="774845" cy="45824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7" name="Straight Arrow Connector 6" descr="NPS värde. Värdet mäts mellan minus 100 och 100. Generellt anser man att ett gott värde över 50 är gott. Resultat">
            <a:extLst>
              <a:ext uri="{FF2B5EF4-FFF2-40B4-BE49-F238E27FC236}">
                <a16:creationId xmlns:a16="http://schemas.microsoft.com/office/drawing/2014/main" id="{56389F0B-ADFA-8D3A-B11D-944A78DD022A}"/>
              </a:ext>
              <a:ext uri="{C183D7F6-B498-43B3-948B-1728B52AA6E4}">
                <adec:decorative xmlns:adec="http://schemas.microsoft.com/office/drawing/2017/decorative" val="0"/>
              </a:ext>
            </a:extLst>
          </p:cNvPr>
          <p:cNvCxnSpPr>
            <a:cxnSpLocks/>
          </p:cNvCxnSpPr>
          <p:nvPr/>
        </p:nvCxnSpPr>
        <p:spPr>
          <a:xfrm flipV="1">
            <a:off x="6376878" y="5568950"/>
            <a:ext cx="601772" cy="38714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98354109"/>
      </p:ext>
    </p:extLst>
  </p:cSld>
  <p:clrMapOvr>
    <a:masterClrMapping/>
  </p:clrMapOvr>
</p:sld>
</file>

<file path=ppt/theme/theme1.xml><?xml version="1.0" encoding="utf-8"?>
<a:theme xmlns:a="http://schemas.openxmlformats.org/drawingml/2006/main" name="OVHP_teema">
  <a:themeElements>
    <a:clrScheme name="Mukautettu 2">
      <a:dk1>
        <a:srgbClr val="213A8F"/>
      </a:dk1>
      <a:lt1>
        <a:sysClr val="window" lastClr="FFFFFF"/>
      </a:lt1>
      <a:dk2>
        <a:srgbClr val="213A8F"/>
      </a:dk2>
      <a:lt2>
        <a:srgbClr val="FFFFFF"/>
      </a:lt2>
      <a:accent1>
        <a:srgbClr val="F39690"/>
      </a:accent1>
      <a:accent2>
        <a:srgbClr val="EB5C5F"/>
      </a:accent2>
      <a:accent3>
        <a:srgbClr val="D3433F"/>
      </a:accent3>
      <a:accent4>
        <a:srgbClr val="85C598"/>
      </a:accent4>
      <a:accent5>
        <a:srgbClr val="00A174"/>
      </a:accent5>
      <a:accent6>
        <a:srgbClr val="008464"/>
      </a:accent6>
      <a:hlink>
        <a:srgbClr val="85C598"/>
      </a:hlink>
      <a:folHlink>
        <a:srgbClr val="85C59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VPH_Esitys_YKSIKIELINEN_2.pptx" id="{AECD3884-1BFC-4290-BE28-A8FFA796B8E8}" vid="{031339A0-1D99-49A8-A499-33D9696D5D62}"/>
    </a:ext>
  </a:extLst>
</a:theme>
</file>

<file path=ppt/theme/theme2.xml><?xml version="1.0" encoding="utf-8"?>
<a:theme xmlns:a="http://schemas.openxmlformats.org/drawingml/2006/main" name="1_OVHP_teema">
  <a:themeElements>
    <a:clrScheme name="Mukautettu 2">
      <a:dk1>
        <a:srgbClr val="213A8F"/>
      </a:dk1>
      <a:lt1>
        <a:sysClr val="window" lastClr="FFFFFF"/>
      </a:lt1>
      <a:dk2>
        <a:srgbClr val="213A8F"/>
      </a:dk2>
      <a:lt2>
        <a:srgbClr val="FFFFFF"/>
      </a:lt2>
      <a:accent1>
        <a:srgbClr val="F39690"/>
      </a:accent1>
      <a:accent2>
        <a:srgbClr val="EB5C5F"/>
      </a:accent2>
      <a:accent3>
        <a:srgbClr val="D3433F"/>
      </a:accent3>
      <a:accent4>
        <a:srgbClr val="85C598"/>
      </a:accent4>
      <a:accent5>
        <a:srgbClr val="00A174"/>
      </a:accent5>
      <a:accent6>
        <a:srgbClr val="008464"/>
      </a:accent6>
      <a:hlink>
        <a:srgbClr val="85C598"/>
      </a:hlink>
      <a:folHlink>
        <a:srgbClr val="85C59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VPH_Esitys_YKSIKIELINEN_2.pptx" id="{AECD3884-1BFC-4290-BE28-A8FFA796B8E8}" vid="{031339A0-1D99-49A8-A499-33D9696D5D6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47233D02C2F3D148860CE3F6DFEDC733" ma:contentTypeVersion="14" ma:contentTypeDescription="Skapa ett nytt dokument." ma:contentTypeScope="" ma:versionID="98eab3314ea7c7a8e58124159537227e">
  <xsd:schema xmlns:xsd="http://www.w3.org/2001/XMLSchema" xmlns:xs="http://www.w3.org/2001/XMLSchema" xmlns:p="http://schemas.microsoft.com/office/2006/metadata/properties" xmlns:ns2="cbe4f0d9-fb0d-42e8-a680-6e558966cc0a" xmlns:ns3="8662b06d-03b9-424a-ab70-bfab313b8d48" targetNamespace="http://schemas.microsoft.com/office/2006/metadata/properties" ma:root="true" ma:fieldsID="21a23d4bcd9aafe3729920241726fc82" ns2:_="" ns3:_="">
    <xsd:import namespace="cbe4f0d9-fb0d-42e8-a680-6e558966cc0a"/>
    <xsd:import namespace="8662b06d-03b9-424a-ab70-bfab313b8d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e4f0d9-fb0d-42e8-a680-6e558966cc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e6ea580d-a90f-4d05-8666-171099ee70e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62b06d-03b9-424a-ab70-bfab313b8d48"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ea3a2a4a-b955-42ec-9c7b-fe6988a8fcc6}" ma:internalName="TaxCatchAll" ma:showField="CatchAllData" ma:web="8662b06d-03b9-424a-ab70-bfab313b8d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8662b06d-03b9-424a-ab70-bfab313b8d48">
      <UserInfo>
        <DisplayName/>
        <AccountId xsi:nil="true"/>
        <AccountType/>
      </UserInfo>
    </SharedWithUsers>
    <lcf76f155ced4ddcb4097134ff3c332f xmlns="cbe4f0d9-fb0d-42e8-a680-6e558966cc0a">
      <Terms xmlns="http://schemas.microsoft.com/office/infopath/2007/PartnerControls"/>
    </lcf76f155ced4ddcb4097134ff3c332f>
    <TaxCatchAll xmlns="8662b06d-03b9-424a-ab70-bfab313b8d4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37C3AB-1B2C-4A78-89F6-9D9A94531A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e4f0d9-fb0d-42e8-a680-6e558966cc0a"/>
    <ds:schemaRef ds:uri="8662b06d-03b9-424a-ab70-bfab313b8d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1BDA3F-9081-465D-A0C8-DF261C8C3C7F}">
  <ds:schemaRefs>
    <ds:schemaRef ds:uri="86553e3f-63ed-4f61-bf57-7015366183a9"/>
    <ds:schemaRef ds:uri="8662b06d-03b9-424a-ab70-bfab313b8d48"/>
    <ds:schemaRef ds:uri="cbe4f0d9-fb0d-42e8-a680-6e558966cc0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D36C4CC-F8E6-4A8E-83BB-78CE33581119}">
  <ds:schemaRefs>
    <ds:schemaRef ds:uri="http://schemas.microsoft.com/sharepoint/v3/contenttype/forms"/>
  </ds:schemaRefs>
</ds:datastoreItem>
</file>

<file path=docMetadata/LabelInfo.xml><?xml version="1.0" encoding="utf-8"?>
<clbl:labelList xmlns:clbl="http://schemas.microsoft.com/office/2020/mipLabelMetadata">
  <clbl:label id="{2321cc12-b2a3-4edf-b26e-9eb151c69c7d}" enabled="0" method="" siteId="{2321cc12-b2a3-4edf-b26e-9eb151c69c7d}" removed="1"/>
</clbl:labelList>
</file>

<file path=docProps/app.xml><?xml version="1.0" encoding="utf-8"?>
<Properties xmlns="http://schemas.openxmlformats.org/officeDocument/2006/extended-properties" xmlns:vt="http://schemas.openxmlformats.org/officeDocument/2006/docPropsVTypes">
  <Template>OVPH_Esitys_YKSIKIELINEN</Template>
  <TotalTime>0</TotalTime>
  <Words>981</Words>
  <Application>Microsoft Office PowerPoint</Application>
  <PresentationFormat>Laajakuva</PresentationFormat>
  <Paragraphs>225</Paragraphs>
  <Slides>8</Slides>
  <Notes>2</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8</vt:i4>
      </vt:variant>
    </vt:vector>
  </HeadingPairs>
  <TitlesOfParts>
    <vt:vector size="15" baseType="lpstr">
      <vt:lpstr>Arial</vt:lpstr>
      <vt:lpstr>Calibri</vt:lpstr>
      <vt:lpstr>Segoe UI</vt:lpstr>
      <vt:lpstr>Times New Roman</vt:lpstr>
      <vt:lpstr>Wingdings</vt:lpstr>
      <vt:lpstr>OVHP_teema</vt:lpstr>
      <vt:lpstr>1_OVHP_teema</vt:lpstr>
      <vt:lpstr>Rapportering av egenkontroll</vt:lpstr>
      <vt:lpstr>Tillgänglighet</vt:lpstr>
      <vt:lpstr>Tillgänglighet</vt:lpstr>
      <vt:lpstr>Tillgänglighet</vt:lpstr>
      <vt:lpstr>Säkerhet och kvalitet</vt:lpstr>
      <vt:lpstr>Kundupplevelse</vt:lpstr>
      <vt:lpstr>Delaktighetsarbete</vt:lpstr>
      <vt:lpstr>Personal</vt:lpstr>
    </vt:vector>
  </TitlesOfParts>
  <Company>VSHP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Omavalvonnan seuratatietojen raportointi</dc:title>
  <dc:creator>Granö Anna Marie</dc:creator>
  <cp:lastModifiedBy>Stenman Camilla</cp:lastModifiedBy>
  <cp:revision>24</cp:revision>
  <dcterms:created xsi:type="dcterms:W3CDTF">2023-11-14T05:41:58Z</dcterms:created>
  <dcterms:modified xsi:type="dcterms:W3CDTF">2026-01-30T12:12:31Z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0x01010047233D02C2F3D148860CE3F6DFEDC733</vt:lpwstr>
  </property>
  <property fmtid="{D5CDD505-2E9C-101B-9397-08002B2CF9AE}" pid="3" name="MediaServiceImageTags">
    <vt:lpwstr/>
  </property>
  <property fmtid="{D5CDD505-2E9C-101B-9397-08002B2CF9AE}" pid="4" name="Order">
    <vt:r8>41600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