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1"/>
  </p:notesMasterIdLst>
  <p:handoutMasterIdLst>
    <p:handoutMasterId r:id="rId12"/>
  </p:handoutMasterIdLst>
  <p:sldIdLst>
    <p:sldId id="335" r:id="rId6"/>
    <p:sldId id="563" r:id="rId7"/>
    <p:sldId id="452" r:id="rId8"/>
    <p:sldId id="579" r:id="rId9"/>
    <p:sldId id="58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1389C9-B131-85C8-4B1F-03D68140E39C}" v="171" dt="2026-02-02T16:27:01.8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5" autoAdjust="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70961479346448E-2"/>
          <c:y val="5.7751070331185581E-2"/>
          <c:w val="0.84745320939213409"/>
          <c:h val="0.65400937976116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53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42</c:v>
                </c:pt>
                <c:pt idx="1">
                  <c:v>59</c:v>
                </c:pt>
                <c:pt idx="2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</a:t>
            </a:r>
            <a:r>
              <a:rPr lang="fi-FI" sz="4800" dirty="0" err="1"/>
              <a:t>apportering</a:t>
            </a:r>
            <a:r>
              <a:rPr lang="fi-FI" sz="4800" dirty="0"/>
              <a:t> av </a:t>
            </a:r>
            <a:r>
              <a:rPr lang="fi-FI" sz="4800" dirty="0" err="1"/>
              <a:t>egenkontroll</a:t>
            </a:r>
            <a:endParaRPr lang="fi-FI" sz="4800" dirty="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b="0" dirty="0"/>
              <a:t>Verksamhetsområde: Sjukhusservice</a:t>
            </a:r>
            <a:endParaRPr lang="fi-FI" b="0" dirty="0">
              <a:cs typeface="Arial"/>
            </a:endParaRPr>
          </a:p>
          <a:p>
            <a:r>
              <a:rPr lang="fi-FI" b="0" dirty="0"/>
              <a:t>Resultatområde: Diagnostik och stödtjänster</a:t>
            </a:r>
            <a:endParaRPr lang="fi-FI" b="0" dirty="0">
              <a:cs typeface="Arial"/>
            </a:endParaRPr>
          </a:p>
          <a:p>
            <a:r>
              <a:rPr lang="fi-FI" b="0" dirty="0" err="1"/>
              <a:t>Rapportens</a:t>
            </a:r>
            <a:r>
              <a:rPr lang="fi-FI" b="0" dirty="0"/>
              <a:t> </a:t>
            </a:r>
            <a:r>
              <a:rPr lang="fi-FI" b="0" dirty="0" err="1"/>
              <a:t>tidsperiod</a:t>
            </a:r>
            <a:r>
              <a:rPr lang="fi-FI" b="0" dirty="0"/>
              <a:t>: 9-12.2025</a:t>
            </a:r>
            <a:endParaRPr lang="fi-FI" b="0" dirty="0">
              <a:cs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period.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kvalitet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dirty="0"/>
              <a:t> 47 (59)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3</a:t>
            </a:r>
            <a:r>
              <a:rPr lang="sv-SE" sz="1400" dirty="0"/>
              <a:t> 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lang="sv-SE" sz="1400" dirty="0"/>
              <a:t>0 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2</a:t>
            </a:r>
            <a:r>
              <a:rPr lang="sv-SE" sz="1400" dirty="0"/>
              <a:t> 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Färdig: 44</a:t>
            </a:r>
            <a:r>
              <a:rPr lang="sv-SE" sz="1400" dirty="0"/>
              <a:t> 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>
                <a:solidFill>
                  <a:srgbClr val="00A174"/>
                </a:solidFill>
              </a:rPr>
              <a:t>Antal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anmälan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om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negativ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händelse</a:t>
            </a:r>
            <a:endParaRPr lang="en-US" sz="1600" b="1" dirty="0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610&#10;Januari - April 2024 700&#10;Januari-April 2025&#10;Maj - Augusti 2023 595&#10;Maj - Augusti 2024 583&#10;Maj-Augusti 2025 &#10;September - December 2023 896&#10;September - December 2024 567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1326552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 dirty="0">
              <a:solidFill>
                <a:srgbClr val="00A174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laboratorie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-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eller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diagnostisk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undersökning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läkemedels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-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eller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vätskebehandling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</a:p>
          <a:p>
            <a:pPr marL="342900" indent="-342900">
              <a:buAutoNum type="arabicPeriod"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ordnande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av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tillgång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till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vård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/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service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4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anmälningar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om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negativ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händelse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från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klienter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eller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anhöriga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2420398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kontakter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till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patientombud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 x</a:t>
            </a:r>
            <a:r>
              <a:rPr lang="fi-FI" sz="2400" dirty="0">
                <a:cs typeface="Arial"/>
              </a:rPr>
              <a:t>(2)</a:t>
            </a:r>
            <a:endParaRPr lang="fi-FI" sz="3600" dirty="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</p:txBody>
      </p:sp>
      <p:sp>
        <p:nvSpPr>
          <p:cNvPr id="3" name="Rectangle 2"/>
          <p:cNvSpPr/>
          <p:nvPr/>
        </p:nvSpPr>
        <p:spPr>
          <a:xfrm>
            <a:off x="8261090" y="5100583"/>
            <a:ext cx="31778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Haipron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gås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igenom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på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arbetsplatsmöten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och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åtgärder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vidtas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för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att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minska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på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riskerna</a:t>
            </a:r>
            <a:r>
              <a:rPr lang="fi-FI" sz="1600" dirty="0">
                <a:solidFill>
                  <a:schemeClr val="bg1"/>
                </a:solidFill>
              </a:rPr>
              <a:t>.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166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(138)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4051008"/>
            <a:ext cx="618580" cy="19694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80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(84)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4,53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4,49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4,60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(4,57)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4,36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(4,39)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4,53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4,38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(4,41)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4,53 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1,13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75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8931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>
              <a:defRPr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Den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vänliga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/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kunniga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och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professionella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personalen</a:t>
            </a:r>
          </a:p>
          <a:p>
            <a:pPr>
              <a:defRPr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Tidtabellen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håller</a:t>
            </a:r>
            <a:endParaRPr lang="fi-FI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/>
            </a:endParaRPr>
          </a:p>
          <a:p>
            <a:pPr>
              <a:defRPr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Behaglig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upplevelse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trots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allvarlig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incident</a:t>
            </a:r>
            <a:endParaRPr lang="fi-FI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Lång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väntetid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>
              <a:defRPr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Kallelsebreven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är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otydliga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om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var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undersökningen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skall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göras</a:t>
            </a:r>
            <a:endParaRPr lang="fi-FI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anmärkningar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klagomål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dirty="0"/>
              <a:t> x (1) </a:t>
            </a:r>
            <a:br>
              <a:rPr lang="fi-FI" sz="1400" dirty="0"/>
            </a:br>
            <a:endParaRPr lang="fi-FI" sz="1400" dirty="0"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177455" y="5532096"/>
            <a:ext cx="1556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0 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dirty="0" err="1"/>
              <a:t>Delaktighetsarbete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endParaRPr lang="sv-SE" sz="1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sv-SE" sz="1400" b="1" dirty="0">
              <a:solidFill>
                <a:schemeClr val="accent5"/>
              </a:solidFill>
              <a:latin typeface="+mj-lt"/>
            </a:endParaRPr>
          </a:p>
          <a:p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pPr lvl="0"/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400" dirty="0">
                <a:latin typeface="Arial"/>
                <a:cs typeface="Arial"/>
              </a:rPr>
              <a:t>.</a:t>
            </a:r>
            <a:r>
              <a:rPr lang="sv-SE" sz="1400" dirty="0"/>
              <a:t>​</a:t>
            </a:r>
            <a:endParaRPr lang="sv-SE" sz="1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endParaRPr lang="fi-FI" sz="1400" strike="sngStrike" dirty="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dirty="0">
              <a:solidFill>
                <a:schemeClr val="accent4"/>
              </a:solidFill>
              <a:latin typeface="+mj-lt"/>
            </a:endParaRPr>
          </a:p>
          <a:p>
            <a:endParaRPr lang="sv-SE" sz="14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Förenklad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 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text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på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kallelsebreven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Uppdaterad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karta i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kallelsebreven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endParaRPr lang="sv-SE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 dirty="0"/>
              <a:t>Personal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 31.12.2025</a:t>
            </a:r>
          </a:p>
          <a:p>
            <a:r>
              <a:rPr lang="fi-FI" sz="1600" dirty="0" err="1"/>
              <a:t>Budgeterade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</a:p>
          <a:p>
            <a:r>
              <a:rPr lang="fi-FI" sz="1600" dirty="0"/>
              <a:t> 174,1 (173,2)</a:t>
            </a:r>
            <a:endParaRPr lang="fi-FI" sz="1600" dirty="0">
              <a:cs typeface="Arial"/>
            </a:endParaRPr>
          </a:p>
          <a:p>
            <a:r>
              <a:rPr lang="fi-FI" sz="1600" dirty="0" err="1"/>
              <a:t>Obesatta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r>
              <a:rPr lang="fi-FI" sz="1600" dirty="0"/>
              <a:t>31.12.2025: 10,413,9)</a:t>
            </a: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 1</a:t>
            </a:r>
            <a:r>
              <a:rPr lang="fi-FI" sz="1600" dirty="0"/>
              <a:t>1</a:t>
            </a:r>
            <a:r>
              <a:rPr lang="fi-FI" sz="1600" baseline="0" dirty="0"/>
              <a:t> (7</a:t>
            </a:r>
            <a:r>
              <a:rPr lang="fi-FI" sz="1600" dirty="0"/>
              <a:t>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Olycka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på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arbetsplatsen</a:t>
            </a:r>
            <a:endParaRPr lang="fi-FI" sz="16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Andra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säkerhetsobservationer</a:t>
            </a:r>
            <a:endParaRPr lang="fi-FI" sz="16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r>
              <a:rPr lang="fi-FI" sz="1600" b="1" dirty="0">
                <a:solidFill>
                  <a:schemeClr val="accent5"/>
                </a:solidFill>
              </a:rPr>
              <a:t> / </a:t>
            </a:r>
            <a:r>
              <a:rPr lang="fi-FI" sz="1600" b="1" dirty="0" err="1">
                <a:solidFill>
                  <a:schemeClr val="accent5"/>
                </a:solidFill>
              </a:rPr>
              <a:t>anställningsdagar</a:t>
            </a:r>
            <a:r>
              <a:rPr lang="fi-FI" sz="1600" b="1" dirty="0">
                <a:solidFill>
                  <a:schemeClr val="accent5"/>
                </a:solidFill>
              </a:rPr>
              <a:t> %</a:t>
            </a:r>
          </a:p>
          <a:p>
            <a:endParaRPr lang="fi-FI" sz="1400" b="1" dirty="0"/>
          </a:p>
          <a:p>
            <a:endParaRPr lang="fi-FI" b="1" dirty="0">
              <a:cs typeface="Arial"/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9,0</a:t>
            </a:r>
            <a:br>
              <a:rPr lang="fi-FI" sz="2000" b="1" dirty="0">
                <a:cs typeface="Arial"/>
              </a:rPr>
            </a:br>
            <a:r>
              <a:rPr lang="fi-FI" sz="2000" b="1" dirty="0">
                <a:cs typeface="Arial"/>
              </a:rPr>
              <a:t>(7,8)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313405"/>
            <a:ext cx="184560" cy="6426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18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(16)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3698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err="1">
                <a:solidFill>
                  <a:srgbClr val="00A174"/>
                </a:solidFill>
                <a:cs typeface="Arial"/>
              </a:rPr>
              <a:t>Åtgärde</a:t>
            </a:r>
            <a:r>
              <a:rPr lang="sv-SE" sz="1600" b="1" dirty="0">
                <a:solidFill>
                  <a:srgbClr val="00A174"/>
                </a:solidFill>
                <a:cs typeface="Arial"/>
              </a:rPr>
              <a:t> som befrämjar </a:t>
            </a:r>
            <a:r>
              <a:rPr lang="sv-SE" sz="1600" b="1">
                <a:solidFill>
                  <a:srgbClr val="00A174"/>
                </a:solidFill>
                <a:cs typeface="Arial"/>
              </a:rPr>
              <a:t>arbetsvälmående:</a:t>
            </a:r>
            <a:endParaRPr lang="sv-SE" sz="1600" b="1" dirty="0">
              <a:solidFill>
                <a:srgbClr val="00A174"/>
              </a:solidFill>
              <a:cs typeface="Arial"/>
            </a:endParaRPr>
          </a:p>
          <a:p>
            <a:endParaRPr lang="sv-SE" sz="1600" b="1" dirty="0">
              <a:solidFill>
                <a:srgbClr val="00A174"/>
              </a:solidFill>
              <a:cs typeface="Arial"/>
            </a:endParaRPr>
          </a:p>
          <a:p>
            <a:r>
              <a:rPr lang="sv-SE" sz="1600" b="1" dirty="0">
                <a:solidFill>
                  <a:srgbClr val="00A174"/>
                </a:solidFill>
                <a:cs typeface="Arial"/>
              </a:rPr>
              <a:t>Social- och hälsoministeriets håll- och dragkraft projekt på radiologiska enheten</a:t>
            </a:r>
          </a:p>
          <a:p>
            <a:endParaRPr lang="sv-SE" sz="1600" b="1" dirty="0">
              <a:solidFill>
                <a:srgbClr val="00A174"/>
              </a:solidFill>
            </a:endParaRPr>
          </a:p>
          <a:p>
            <a:r>
              <a:rPr lang="fi-FI" dirty="0" err="1">
                <a:solidFill>
                  <a:schemeClr val="tx2">
                    <a:lumMod val="75000"/>
                  </a:schemeClr>
                </a:solidFill>
                <a:cs typeface="Arial"/>
              </a:rPr>
              <a:t>Cykelförmån</a:t>
            </a:r>
          </a:p>
          <a:p>
            <a:r>
              <a:rPr lang="fi-FI" dirty="0" err="1">
                <a:solidFill>
                  <a:schemeClr val="tx2">
                    <a:lumMod val="75000"/>
                  </a:schemeClr>
                </a:solidFill>
                <a:cs typeface="Arial"/>
              </a:rPr>
              <a:t>Epassi</a:t>
            </a: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8BEE3C68526E3448DFF1DFF37962FFF" ma:contentTypeVersion="6" ma:contentTypeDescription="Skapa ett nytt dokument." ma:contentTypeScope="" ma:versionID="1c65b320d54c617aebd064684432168e">
  <xsd:schema xmlns:xsd="http://www.w3.org/2001/XMLSchema" xmlns:xs="http://www.w3.org/2001/XMLSchema" xmlns:p="http://schemas.microsoft.com/office/2006/metadata/properties" xmlns:ns2="54ab895a-e0c1-4b45-9c2f-28dcb5c291e5" xmlns:ns3="75d2161c-bdf7-4f84-8f9b-c9ae44126b92" targetNamespace="http://schemas.microsoft.com/office/2006/metadata/properties" ma:root="true" ma:fieldsID="6b3b5ca194b60d36f2d87bb9ae42b7d2" ns2:_="" ns3:_="">
    <xsd:import namespace="54ab895a-e0c1-4b45-9c2f-28dcb5c291e5"/>
    <xsd:import namespace="75d2161c-bdf7-4f84-8f9b-c9ae44126b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b895a-e0c1-4b45-9c2f-28dcb5c291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2161c-bdf7-4f84-8f9b-c9ae44126b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5d2161c-bdf7-4f84-8f9b-c9ae44126b92">
      <UserInfo>
        <DisplayName>Yliluoma Susanna</DisplayName>
        <AccountId>131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F3184B-7AE0-4027-8E5C-35E732BE38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ab895a-e0c1-4b45-9c2f-28dcb5c291e5"/>
    <ds:schemaRef ds:uri="75d2161c-bdf7-4f84-8f9b-c9ae44126b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http://schemas.openxmlformats.org/package/2006/metadata/core-properties"/>
    <ds:schemaRef ds:uri="75d2161c-bdf7-4f84-8f9b-c9ae44126b92"/>
    <ds:schemaRef ds:uri="http://purl.org/dc/terms/"/>
    <ds:schemaRef ds:uri="54ab895a-e0c1-4b45-9c2f-28dcb5c291e5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366</TotalTime>
  <Words>465</Words>
  <Application>Microsoft Office PowerPoint</Application>
  <PresentationFormat>Widescreen</PresentationFormat>
  <Paragraphs>108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Lagerström Maria</cp:lastModifiedBy>
  <cp:revision>87</cp:revision>
  <dcterms:created xsi:type="dcterms:W3CDTF">2023-11-14T05:41:58Z</dcterms:created>
  <dcterms:modified xsi:type="dcterms:W3CDTF">2026-02-04T06:48:13Z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0x01010098BEE3C68526E3448DFF1DFF37962FFF</vt:lpwstr>
  </property>
  <property fmtid="{D5CDD505-2E9C-101B-9397-08002B2CF9AE}" pid="3" name="MediaServiceImageTags">
    <vt:lpwstr/>
  </property>
</Properties>
</file>