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710" r:id="rId5"/>
  </p:sldMasterIdLst>
  <p:notesMasterIdLst>
    <p:notesMasterId r:id="rId12"/>
  </p:notesMasterIdLst>
  <p:handoutMasterIdLst>
    <p:handoutMasterId r:id="rId13"/>
  </p:handoutMasterIdLst>
  <p:sldIdLst>
    <p:sldId id="335" r:id="rId6"/>
    <p:sldId id="562" r:id="rId7"/>
    <p:sldId id="563" r:id="rId8"/>
    <p:sldId id="452" r:id="rId9"/>
    <p:sldId id="579" r:id="rId10"/>
    <p:sldId id="580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7E0FC59-56D0-E944-DBCE-D81227EB1767}" name="Skuthälla Tanja" initials="ST" userId="S::tanja.skuthalla@ovph.fi::178ba649-bdec-4ba0-b6b5-65d2f655b5ca" providerId="AD"/>
  <p188:author id="{AFEABAD6-F391-E6D4-FFFD-D08E33702AA1}" name="Sundman Lisa" initials="SL" userId="S::lisa.sundman@ovph.fi::fec9133f-7357-46c1-9cd4-7e86e427af38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nö Anna" initials="GA [2]" lastIdx="4" clrIdx="0">
    <p:extLst>
      <p:ext uri="{19B8F6BF-5375-455C-9EA6-DF929625EA0E}">
        <p15:presenceInfo xmlns:p15="http://schemas.microsoft.com/office/powerpoint/2012/main" userId="S::anna.grano@ovph.fi::a50b3b0e-1daf-4c22-886c-a5e083b437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77C4D1-CD8D-466D-BEEE-C0176E2B5DBD}" v="3" dt="2026-02-06T06:41:52.0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1118</c:v>
                </c:pt>
                <c:pt idx="1">
                  <c:v>1256</c:v>
                </c:pt>
                <c:pt idx="2">
                  <c:v>1332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252-4B5D-9D8E-E81F11D107C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1296</c:v>
                </c:pt>
                <c:pt idx="1">
                  <c:v>1243</c:v>
                </c:pt>
                <c:pt idx="2">
                  <c:v>1491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252-4B5D-9D8E-E81F11D107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90A8B4-A175-47E0-9DA4-67B367CF71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708A30-2F99-4DC8-97D0-02632F0CEB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332C6-2739-449A-8E1C-DF133202CBD0}" type="datetimeFigureOut">
              <a:rPr lang="fi-FI" smtClean="0"/>
              <a:t>11.2.2026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27B36E-21B3-4DF2-9912-01BC3F9EEE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65EA9B-9ACE-4A36-A2A0-8F4A652361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E5EF4-BA7F-4A42-BB51-703B5F75C4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09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EBC61-E677-49EC-905C-8E373E977562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0DF54-D132-4835-A060-2DDF25001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13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849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B0DF54-D132-4835-A060-2DDF2500197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8531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343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95976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660000" y="1291041"/>
            <a:ext cx="0" cy="558991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660000" y="408600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128000" y="540422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83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00329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Henkilöstö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401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55343" y="-34782"/>
            <a:ext cx="11069254" cy="70110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34781"/>
            <a:ext cx="11431557" cy="14267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Personal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5743584-D823-48E2-ABA9-FB131738E2AB}"/>
              </a:ext>
            </a:extLst>
          </p:cNvPr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28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96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86550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630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740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6444860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3186541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0669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4199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9963044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12727592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BC2986-E557-4E31-79E4-2FCA09A44459}"/>
              </a:ext>
            </a:extLst>
          </p:cNvPr>
          <p:cNvCxnSpPr/>
          <p:nvPr userDrawn="1"/>
        </p:nvCxnSpPr>
        <p:spPr>
          <a:xfrm>
            <a:off x="7560000" y="3061699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5A2A482-F46E-8C2D-3CD2-DAF54B76306F}"/>
              </a:ext>
            </a:extLst>
          </p:cNvPr>
          <p:cNvCxnSpPr/>
          <p:nvPr userDrawn="1"/>
        </p:nvCxnSpPr>
        <p:spPr>
          <a:xfrm>
            <a:off x="7560000" y="44953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46884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385238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7332371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6DBEB3-51CC-72A7-8A37-95BC67CBE2B7}"/>
              </a:ext>
            </a:extLst>
          </p:cNvPr>
          <p:cNvCxnSpPr/>
          <p:nvPr userDrawn="1"/>
        </p:nvCxnSpPr>
        <p:spPr>
          <a:xfrm>
            <a:off x="7560000" y="44572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15088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8280728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sampam</a:t>
            </a:r>
            <a:endParaRPr lang="fi-FI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71310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0408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E4426B-1263-FF2F-84C3-2A76EC01A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665" y="669804"/>
            <a:ext cx="3028335" cy="70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51625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2" y="4374498"/>
            <a:ext cx="7881448" cy="405846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461346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195650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D524BBE-09B8-48EA-859D-3860E4E8A31C}"/>
              </a:ext>
            </a:extLst>
          </p:cNvPr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63A9F8-806C-4F2D-8EDE-F3C63879E4F0}"/>
              </a:ext>
            </a:extLst>
          </p:cNvPr>
          <p:cNvCxnSpPr/>
          <p:nvPr userDrawn="1"/>
        </p:nvCxnSpPr>
        <p:spPr>
          <a:xfrm>
            <a:off x="85320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51361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2178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076733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26094837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513000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360638654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747308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2952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6444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23951AD-C835-72D1-BF2F-871377F920FB}"/>
              </a:ext>
            </a:extLst>
          </p:cNvPr>
          <p:cNvCxnSpPr>
            <a:cxnSpLocks/>
          </p:cNvCxnSpPr>
          <p:nvPr userDrawn="1"/>
        </p:nvCxnSpPr>
        <p:spPr>
          <a:xfrm>
            <a:off x="8172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488871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311F27B-FC4E-C5AA-EA9F-1005AF046BBB}"/>
              </a:ext>
            </a:extLst>
          </p:cNvPr>
          <p:cNvCxnSpPr>
            <a:cxnSpLocks/>
          </p:cNvCxnSpPr>
          <p:nvPr userDrawn="1"/>
        </p:nvCxnSpPr>
        <p:spPr>
          <a:xfrm>
            <a:off x="4680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119369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349202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8101076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334120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6718662" y="1618614"/>
            <a:ext cx="0" cy="5117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694214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82865-C634-470C-B0FF-8EFBD469A413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2D4A-3EEA-4580-801C-0CD0F8798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8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74654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48863" y="-61965"/>
            <a:ext cx="11043137" cy="68638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Saatavuus/</a:t>
            </a:r>
            <a:r>
              <a:rPr lang="fi-FI" sz="3600" err="1">
                <a:solidFill>
                  <a:schemeClr val="tx1"/>
                </a:solidFill>
              </a:rPr>
              <a:t>Tillgänglighet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85176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99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81070" y="3074694"/>
            <a:ext cx="697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539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77121" y="3006628"/>
            <a:ext cx="70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657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Säkerhet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och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kvalitet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0997A41-488F-47FE-A14E-4E3CBAC2B407}"/>
              </a:ext>
            </a:extLst>
          </p:cNvPr>
          <p:cNvSpPr txBox="1"/>
          <p:nvPr userDrawn="1"/>
        </p:nvSpPr>
        <p:spPr>
          <a:xfrm>
            <a:off x="4735669" y="1404000"/>
            <a:ext cx="3826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b="1">
                <a:solidFill>
                  <a:srgbClr val="85C598"/>
                </a:solidFill>
              </a:rPr>
              <a:t>DE ANMÄLDA HÄNDELSERNAS KARAKTÄR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/>
          <p:nvPr userDrawn="1"/>
        </p:nvSpPr>
        <p:spPr>
          <a:xfrm>
            <a:off x="1179185" y="1404000"/>
            <a:ext cx="2847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>
                <a:solidFill>
                  <a:schemeClr val="accent4"/>
                </a:solidFill>
              </a:rPr>
              <a:t>ANTAL ANMÄLAN OM NEGATIV HÄNDELSE 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68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Turvallisuus ja laatu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1197033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fi-FI" b="1">
                <a:solidFill>
                  <a:schemeClr val="accent4"/>
                </a:solidFill>
              </a:rPr>
              <a:t>VAARATAPAHTUMA ILMOITUSTEN MÄÄRÄ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27" name="TextBox 26"/>
          <p:cNvSpPr txBox="1"/>
          <p:nvPr userDrawn="1"/>
        </p:nvSpPr>
        <p:spPr>
          <a:xfrm>
            <a:off x="4753431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85C598"/>
                </a:solidFill>
              </a:rPr>
              <a:t>VAARATAPAHTUMA ILMOITUKSET 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EC3B77E-0D3E-4B5A-8A4D-5EEF2CF1F41B}"/>
              </a:ext>
            </a:extLst>
          </p:cNvPr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6ADCBBD-B6ED-4152-B8C4-0DC573033107}"/>
              </a:ext>
            </a:extLst>
          </p:cNvPr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A35BE4C-1B5A-48EE-84DB-C2B08640B807}"/>
              </a:ext>
            </a:extLst>
          </p:cNvPr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941A194-48EB-4091-A182-F366B11A0BC8}"/>
              </a:ext>
            </a:extLst>
          </p:cNvPr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DF4010C-4B32-4FC4-9A31-D4B806832335}"/>
              </a:ext>
            </a:extLst>
          </p:cNvPr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6CD3214-45BE-4687-A978-284152739751}"/>
              </a:ext>
            </a:extLst>
          </p:cNvPr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AC76652-7BC2-88D3-FC99-0BBA62C5158F}"/>
              </a:ext>
            </a:extLst>
          </p:cNvPr>
          <p:cNvSpPr txBox="1">
            <a:spLocks/>
          </p:cNvSpPr>
          <p:nvPr userDrawn="1"/>
        </p:nvSpPr>
        <p:spPr>
          <a:xfrm>
            <a:off x="1168417" y="4500000"/>
            <a:ext cx="3496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>
                <a:solidFill>
                  <a:schemeClr val="accent4"/>
                </a:solidFill>
              </a:rPr>
              <a:t>ASIAKKAIDEN TEKEMÄT VAARATAPAHTUMA-ILMOITUKSET MÄÄRÄ</a:t>
            </a:r>
            <a:endParaRPr lang="en-US" sz="12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75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38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5" Type="http://schemas.openxmlformats.org/officeDocument/2006/relationships/image" Target="../media/image2.svg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slideLayout" Target="../slideLayouts/slideLayout37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6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23155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709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708" r:id="rId11"/>
    <p:sldLayoutId id="2147483706" r:id="rId12"/>
    <p:sldLayoutId id="2147483701" r:id="rId13"/>
    <p:sldLayoutId id="2147483702" r:id="rId14"/>
    <p:sldLayoutId id="2147483703" r:id="rId15"/>
    <p:sldLayoutId id="2147483704" r:id="rId16"/>
    <p:sldLayoutId id="214748370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175496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  <p:sldLayoutId id="2147483729" r:id="rId19"/>
    <p:sldLayoutId id="2147483732" r:id="rId20"/>
    <p:sldLayoutId id="2147483730" r:id="rId21"/>
    <p:sldLayoutId id="2147483731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54E7A8-5072-420C-8029-2B2F9E87B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/>
              <a:t>R</a:t>
            </a:r>
            <a:r>
              <a:rPr lang="fi-FI" sz="4800" err="1"/>
              <a:t>apportering</a:t>
            </a:r>
            <a:r>
              <a:rPr lang="fi-FI" sz="4800"/>
              <a:t> av </a:t>
            </a:r>
            <a:r>
              <a:rPr lang="fi-FI" sz="4800" err="1"/>
              <a:t>egenkontroll</a:t>
            </a:r>
            <a:endParaRPr lang="fi-FI" sz="4800"/>
          </a:p>
        </p:txBody>
      </p:sp>
      <p:sp>
        <p:nvSpPr>
          <p:cNvPr id="3" name="Rubrik2">
            <a:extLst>
              <a:ext uri="{FF2B5EF4-FFF2-40B4-BE49-F238E27FC236}">
                <a16:creationId xmlns:a16="http://schemas.microsoft.com/office/drawing/2014/main" id="{CE2751FD-BF62-47E2-835B-FEDE70EA7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0099" y="3413033"/>
            <a:ext cx="9533191" cy="92621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err="1"/>
              <a:t>Resultatområde</a:t>
            </a:r>
            <a:r>
              <a:rPr lang="fi-FI"/>
              <a:t>: </a:t>
            </a:r>
            <a:r>
              <a:rPr lang="fi-FI" err="1"/>
              <a:t>Boendeservice</a:t>
            </a:r>
            <a:r>
              <a:rPr lang="fi-FI"/>
              <a:t> </a:t>
            </a:r>
            <a:r>
              <a:rPr lang="fi-FI" err="1"/>
              <a:t>med</a:t>
            </a:r>
            <a:r>
              <a:rPr lang="fi-FI"/>
              <a:t> </a:t>
            </a:r>
            <a:r>
              <a:rPr lang="fi-FI" err="1"/>
              <a:t>heldygnsomsorg</a:t>
            </a:r>
            <a:r>
              <a:rPr lang="fi-FI"/>
              <a:t> (HEBO)</a:t>
            </a:r>
          </a:p>
          <a:p>
            <a:r>
              <a:rPr lang="fi-FI" err="1"/>
              <a:t>Period</a:t>
            </a:r>
            <a:r>
              <a:rPr lang="fi-FI"/>
              <a:t> </a:t>
            </a:r>
            <a:r>
              <a:rPr lang="fi-FI" err="1"/>
              <a:t>som</a:t>
            </a:r>
            <a:r>
              <a:rPr lang="fi-FI"/>
              <a:t> </a:t>
            </a:r>
            <a:r>
              <a:rPr lang="fi-FI" err="1"/>
              <a:t>rapporteras</a:t>
            </a:r>
            <a:r>
              <a:rPr lang="fi-FI"/>
              <a:t>: 9-12.2025</a:t>
            </a:r>
            <a:endParaRPr lang="fi-FI"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0100" y="5153890"/>
            <a:ext cx="6683433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400" err="1">
                <a:solidFill>
                  <a:schemeClr val="bg1"/>
                </a:solidFill>
              </a:rPr>
              <a:t>Förkortningar</a:t>
            </a:r>
            <a:r>
              <a:rPr lang="fi-FI" sz="1400">
                <a:solidFill>
                  <a:schemeClr val="bg1"/>
                </a:solidFill>
              </a:rPr>
              <a:t>:</a:t>
            </a:r>
          </a:p>
          <a:p>
            <a:r>
              <a:rPr lang="fi-FI" sz="1400">
                <a:solidFill>
                  <a:schemeClr val="bg1"/>
                </a:solidFill>
              </a:rPr>
              <a:t>NPS (Net </a:t>
            </a:r>
            <a:r>
              <a:rPr lang="fi-FI" sz="1400" err="1">
                <a:solidFill>
                  <a:schemeClr val="bg1"/>
                </a:solidFill>
              </a:rPr>
              <a:t>Promoter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Score</a:t>
            </a:r>
            <a:r>
              <a:rPr lang="fi-FI" sz="1400">
                <a:solidFill>
                  <a:schemeClr val="bg1"/>
                </a:solidFill>
              </a:rPr>
              <a:t>): </a:t>
            </a:r>
            <a:r>
              <a:rPr lang="fi-FI" sz="1400" err="1">
                <a:solidFill>
                  <a:schemeClr val="bg1"/>
                </a:solidFill>
              </a:rPr>
              <a:t>Rekommendationsindex</a:t>
            </a:r>
            <a:r>
              <a:rPr lang="fi-FI" sz="1400">
                <a:solidFill>
                  <a:schemeClr val="bg1"/>
                </a:solidFill>
              </a:rPr>
              <a:t> (</a:t>
            </a:r>
            <a:r>
              <a:rPr lang="fi-FI" sz="1400" err="1">
                <a:solidFill>
                  <a:schemeClr val="bg1"/>
                </a:solidFill>
              </a:rPr>
              <a:t>klienter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och</a:t>
            </a:r>
            <a:r>
              <a:rPr lang="fi-FI" sz="1400">
                <a:solidFill>
                  <a:schemeClr val="bg1"/>
                </a:solidFill>
              </a:rPr>
              <a:t> personal)</a:t>
            </a:r>
          </a:p>
          <a:p>
            <a:r>
              <a:rPr lang="fi-FI" sz="1400" err="1">
                <a:solidFill>
                  <a:schemeClr val="bg1"/>
                </a:solidFill>
              </a:rPr>
              <a:t>Haipro</a:t>
            </a:r>
            <a:r>
              <a:rPr lang="fi-FI" sz="1400">
                <a:solidFill>
                  <a:schemeClr val="bg1"/>
                </a:solidFill>
              </a:rPr>
              <a:t>: </a:t>
            </a:r>
            <a:r>
              <a:rPr lang="sv-SE" sz="1400">
                <a:solidFill>
                  <a:schemeClr val="bg1"/>
                </a:solidFill>
              </a:rPr>
              <a:t>System för rapportering av negativa nära ögat händelser</a:t>
            </a:r>
          </a:p>
          <a:p>
            <a:r>
              <a:rPr lang="sv-SE" sz="1400">
                <a:solidFill>
                  <a:schemeClr val="bg1"/>
                </a:solidFill>
              </a:rPr>
              <a:t>Inom parentes rapporteras värdet för tidigare period (5-8/2025)</a:t>
            </a:r>
            <a:endParaRPr lang="fi-FI" sz="14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6692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rc 10">
            <a:extLst>
              <a:ext uri="{FF2B5EF4-FFF2-40B4-BE49-F238E27FC236}">
                <a16:creationId xmlns:a16="http://schemas.microsoft.com/office/drawing/2014/main" id="{F1849AE3-4653-4A79-BE37-49DE155C83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31384">
            <a:off x="9044464" y="3679904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5">
                <a:alpha val="35686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b="1" err="1"/>
              <a:t>Tillgänglighet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1260000" y="1224000"/>
            <a:ext cx="3600000" cy="2739490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68000" y="1332000"/>
            <a:ext cx="3492000" cy="10433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fi-FI" sz="1600" b="1" err="1"/>
              <a:t>Köer</a:t>
            </a:r>
            <a:r>
              <a:rPr lang="fi-FI" sz="1600" b="1"/>
              <a:t> </a:t>
            </a:r>
            <a:r>
              <a:rPr lang="fi-FI" sz="1600" b="1" err="1"/>
              <a:t>till</a:t>
            </a:r>
            <a:r>
              <a:rPr lang="fi-FI" sz="1600" b="1"/>
              <a:t> </a:t>
            </a:r>
            <a:r>
              <a:rPr lang="fi-FI" sz="1600" b="1" err="1"/>
              <a:t>boendeenheter</a:t>
            </a:r>
            <a:r>
              <a:rPr lang="fi-FI" sz="1600" b="1"/>
              <a:t>, </a:t>
            </a:r>
            <a:r>
              <a:rPr lang="fi-FI" sz="1600" b="1" err="1"/>
              <a:t>målsättning</a:t>
            </a:r>
            <a:r>
              <a:rPr lang="fi-FI" sz="1600" b="1"/>
              <a:t> </a:t>
            </a:r>
            <a:r>
              <a:rPr lang="fi-FI" sz="1600" b="1" err="1"/>
              <a:t>under</a:t>
            </a:r>
            <a:r>
              <a:rPr lang="fi-FI" sz="1600" b="1"/>
              <a:t> 3 </a:t>
            </a:r>
            <a:r>
              <a:rPr lang="fi-FI" sz="1600" b="1" err="1"/>
              <a:t>mån</a:t>
            </a:r>
            <a:endParaRPr lang="fi-FI" sz="1600" b="1"/>
          </a:p>
          <a:p>
            <a:endParaRPr lang="fi-FI" sz="1400"/>
          </a:p>
          <a:p>
            <a:r>
              <a:rPr lang="fi-FI" sz="1400"/>
              <a:t>2,58 </a:t>
            </a:r>
            <a:r>
              <a:rPr lang="fi-FI" sz="1400" err="1"/>
              <a:t>mån</a:t>
            </a:r>
            <a:r>
              <a:rPr lang="fi-FI" sz="1400"/>
              <a:t> (2,59 </a:t>
            </a:r>
            <a:r>
              <a:rPr lang="fi-FI" sz="1400" err="1"/>
              <a:t>mån</a:t>
            </a:r>
            <a:r>
              <a:rPr lang="fi-FI" sz="1400"/>
              <a:t> 5 – 8/2025)</a:t>
            </a:r>
            <a:endParaRPr lang="fi-FI" sz="1400">
              <a:solidFill>
                <a:schemeClr val="accent6"/>
              </a:solidFill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968000" y="1332000"/>
            <a:ext cx="3600000" cy="235449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Prestationer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</a:t>
            </a:r>
          </a:p>
          <a:p>
            <a:r>
              <a:rPr lang="fi-FI" sz="1400" err="1">
                <a:cs typeface="Arial"/>
              </a:rPr>
              <a:t>Boendeservice</a:t>
            </a:r>
            <a:endParaRPr lang="fi-FI" sz="1400">
              <a:cs typeface="Arial"/>
            </a:endParaRPr>
          </a:p>
          <a:p>
            <a:pPr marL="285750" indent="-285750">
              <a:buFont typeface="Calibri"/>
              <a:buChar char="-"/>
            </a:pPr>
            <a:r>
              <a:rPr lang="fi-FI" sz="1400" err="1">
                <a:cs typeface="Arial"/>
              </a:rPr>
              <a:t>beläggning</a:t>
            </a:r>
            <a:r>
              <a:rPr lang="fi-FI" sz="1400">
                <a:cs typeface="Arial"/>
              </a:rPr>
              <a:t> 97,99% (97,55% 5-8/2025)</a:t>
            </a:r>
          </a:p>
          <a:p>
            <a:r>
              <a:rPr lang="fi-FI" sz="1400">
                <a:cs typeface="Arial"/>
              </a:rPr>
              <a:t>   </a:t>
            </a:r>
            <a:r>
              <a:rPr lang="fi-FI" sz="1400" err="1">
                <a:cs typeface="Arial"/>
              </a:rPr>
              <a:t>Intervallavdelningar</a:t>
            </a:r>
            <a:r>
              <a:rPr lang="fi-FI" sz="1400">
                <a:cs typeface="Arial"/>
              </a:rPr>
              <a:t> 88,77% (88,09% 5-        </a:t>
            </a:r>
          </a:p>
          <a:p>
            <a:r>
              <a:rPr lang="fi-FI" sz="1400">
                <a:cs typeface="Arial"/>
              </a:rPr>
              <a:t>      8/2025)</a:t>
            </a:r>
          </a:p>
          <a:p>
            <a:pPr marL="285750" indent="-285750">
              <a:buFont typeface="Calibri"/>
              <a:buChar char="-"/>
            </a:pP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Två</a:t>
            </a:r>
            <a:r>
              <a:rPr lang="fi-FI" sz="1400">
                <a:cs typeface="Arial"/>
              </a:rPr>
              <a:t> (2) </a:t>
            </a:r>
            <a:r>
              <a:rPr lang="fi-FI" sz="1400" err="1">
                <a:cs typeface="Arial"/>
              </a:rPr>
              <a:t>boendeplatseroch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tre</a:t>
            </a:r>
            <a:r>
              <a:rPr lang="fi-FI" sz="1400">
                <a:cs typeface="Arial"/>
              </a:rPr>
              <a:t> (3)</a:t>
            </a:r>
          </a:p>
          <a:p>
            <a:r>
              <a:rPr lang="fi-FI" sz="1400">
                <a:ea typeface="+mn-lt"/>
                <a:cs typeface="+mn-lt"/>
              </a:rPr>
              <a:t>     </a:t>
            </a:r>
            <a:r>
              <a:rPr lang="fi-FI" sz="1400" err="1">
                <a:ea typeface="+mn-lt"/>
                <a:cs typeface="+mn-lt"/>
              </a:rPr>
              <a:t>intervallplatser</a:t>
            </a:r>
            <a:r>
              <a:rPr lang="fi-FI" sz="1400">
                <a:ea typeface="+mn-lt"/>
                <a:cs typeface="+mn-lt"/>
              </a:rPr>
              <a:t> varit </a:t>
            </a:r>
            <a:r>
              <a:rPr lang="fi-FI" sz="1400" err="1">
                <a:ea typeface="+mn-lt"/>
                <a:cs typeface="+mn-lt"/>
              </a:rPr>
              <a:t>stängda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pga</a:t>
            </a:r>
            <a:r>
              <a:rPr lang="fi-FI" sz="1400">
                <a:ea typeface="+mn-lt"/>
                <a:cs typeface="+mn-lt"/>
              </a:rPr>
              <a:t> </a:t>
            </a:r>
            <a:br>
              <a:rPr lang="fi-FI" sz="1400">
                <a:ea typeface="+mn-lt"/>
                <a:cs typeface="+mn-lt"/>
              </a:rPr>
            </a:br>
            <a:r>
              <a:rPr lang="fi-FI" sz="1400">
                <a:ea typeface="+mn-lt"/>
                <a:cs typeface="+mn-lt"/>
              </a:rPr>
              <a:t>       </a:t>
            </a:r>
            <a:r>
              <a:rPr lang="fi-FI" sz="1400" err="1">
                <a:ea typeface="+mn-lt"/>
                <a:cs typeface="+mn-lt"/>
              </a:rPr>
              <a:t>personalbrist</a:t>
            </a:r>
            <a:endParaRPr lang="fi-FI" sz="1400">
              <a:ea typeface="+mn-lt"/>
              <a:cs typeface="+mn-lt"/>
            </a:endParaRPr>
          </a:p>
          <a:p>
            <a:pPr marL="285750" indent="-285750">
              <a:buFont typeface="Calibri"/>
              <a:buChar char="-"/>
            </a:pP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Under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julveckan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var</a:t>
            </a:r>
            <a:r>
              <a:rPr lang="fi-FI" sz="1400">
                <a:cs typeface="Arial"/>
              </a:rPr>
              <a:t> 40 </a:t>
            </a:r>
            <a:r>
              <a:rPr lang="fi-FI" sz="1400" err="1">
                <a:cs typeface="Arial"/>
              </a:rPr>
              <a:t>intervallplatser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stängda</a:t>
            </a:r>
            <a:endParaRPr lang="fi-FI" sz="1400">
              <a:cs typeface="Arial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B8EDDC-940B-BD35-84A1-1163B3466DE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568000" y="1332000"/>
            <a:ext cx="3600000" cy="34009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Korrigerande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åtgärder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</a:t>
            </a:r>
          </a:p>
          <a:p>
            <a:pPr marL="285750" indent="-285750">
              <a:buFont typeface="Calibri"/>
              <a:buChar char="-"/>
            </a:pPr>
            <a:endParaRPr lang="fi-FI" sz="1600">
              <a:cs typeface="Arial"/>
            </a:endParaRPr>
          </a:p>
          <a:p>
            <a:r>
              <a:rPr lang="fi-FI" sz="1600" b="1" err="1">
                <a:cs typeface="Arial"/>
              </a:rPr>
              <a:t>Boendeservice</a:t>
            </a:r>
            <a:endParaRPr lang="fi-FI" sz="1600" b="1">
              <a:cs typeface="Arial"/>
            </a:endParaRPr>
          </a:p>
          <a:p>
            <a:pPr marL="285750" indent="-285750">
              <a:buFont typeface="Calibri"/>
              <a:buChar char="-"/>
            </a:pPr>
            <a:r>
              <a:rPr lang="fi-FI" sz="1600" err="1">
                <a:cs typeface="Arial"/>
              </a:rPr>
              <a:t>Effektivare</a:t>
            </a:r>
            <a:r>
              <a:rPr lang="fi-FI" sz="1600">
                <a:cs typeface="Arial"/>
              </a:rPr>
              <a:t> </a:t>
            </a:r>
            <a:r>
              <a:rPr lang="fi-FI" sz="1600" err="1">
                <a:cs typeface="Arial"/>
              </a:rPr>
              <a:t>använding</a:t>
            </a:r>
            <a:r>
              <a:rPr lang="fi-FI" sz="1600">
                <a:cs typeface="Arial"/>
              </a:rPr>
              <a:t> av </a:t>
            </a:r>
            <a:r>
              <a:rPr lang="fi-FI" sz="1600" err="1">
                <a:cs typeface="Arial"/>
              </a:rPr>
              <a:t>intervallplatserna</a:t>
            </a:r>
            <a:r>
              <a:rPr lang="fi-FI" sz="1600">
                <a:cs typeface="Arial"/>
              </a:rPr>
              <a:t> </a:t>
            </a:r>
            <a:r>
              <a:rPr lang="fi-FI" sz="1600" err="1">
                <a:cs typeface="Arial"/>
              </a:rPr>
              <a:t>på</a:t>
            </a:r>
            <a:r>
              <a:rPr lang="fi-FI" sz="1600">
                <a:cs typeface="Arial"/>
              </a:rPr>
              <a:t> </a:t>
            </a:r>
            <a:r>
              <a:rPr lang="fi-FI" sz="1600" err="1">
                <a:cs typeface="Arial"/>
              </a:rPr>
              <a:t>mitten</a:t>
            </a:r>
            <a:r>
              <a:rPr lang="fi-FI" sz="1600">
                <a:cs typeface="Arial"/>
              </a:rPr>
              <a:t> </a:t>
            </a:r>
            <a:r>
              <a:rPr lang="fi-FI" sz="1600" err="1">
                <a:cs typeface="Arial"/>
              </a:rPr>
              <a:t>området</a:t>
            </a:r>
            <a:r>
              <a:rPr lang="fi-FI" sz="1600">
                <a:cs typeface="Arial"/>
              </a:rPr>
              <a:t>. </a:t>
            </a:r>
            <a:r>
              <a:rPr lang="fi-FI" sz="1600" err="1">
                <a:cs typeface="Arial"/>
              </a:rPr>
              <a:t>Arbetsgrupp</a:t>
            </a:r>
            <a:r>
              <a:rPr lang="fi-FI" sz="1600">
                <a:cs typeface="Arial"/>
              </a:rPr>
              <a:t>.</a:t>
            </a:r>
          </a:p>
          <a:p>
            <a:pPr marL="285750" indent="-285750">
              <a:buFont typeface="Calibri"/>
              <a:buChar char="-"/>
            </a:pPr>
            <a:r>
              <a:rPr lang="fi-FI" sz="1600" err="1">
                <a:solidFill>
                  <a:srgbClr val="213A8F"/>
                </a:solidFill>
                <a:ea typeface="+mn-lt"/>
                <a:cs typeface="+mn-lt"/>
              </a:rPr>
              <a:t>Utvidgning</a:t>
            </a:r>
            <a:r>
              <a:rPr lang="fi-FI" sz="1600">
                <a:solidFill>
                  <a:srgbClr val="213A8F"/>
                </a:solidFill>
                <a:ea typeface="+mn-lt"/>
                <a:cs typeface="+mn-lt"/>
              </a:rPr>
              <a:t> av </a:t>
            </a:r>
            <a:r>
              <a:rPr lang="fi-FI" sz="1600" err="1">
                <a:solidFill>
                  <a:srgbClr val="213A8F"/>
                </a:solidFill>
                <a:ea typeface="+mn-lt"/>
                <a:cs typeface="+mn-lt"/>
              </a:rPr>
              <a:t>gemenskapsboenden</a:t>
            </a:r>
            <a:r>
              <a:rPr lang="fi-FI" sz="1600">
                <a:solidFill>
                  <a:srgbClr val="213A8F"/>
                </a:solidFill>
                <a:ea typeface="+mn-lt"/>
                <a:cs typeface="+mn-lt"/>
              </a:rPr>
              <a:t> </a:t>
            </a:r>
            <a:r>
              <a:rPr lang="fi-FI" sz="1600" err="1">
                <a:solidFill>
                  <a:srgbClr val="213A8F"/>
                </a:solidFill>
                <a:ea typeface="+mn-lt"/>
                <a:cs typeface="+mn-lt"/>
              </a:rPr>
              <a:t>pågår</a:t>
            </a:r>
            <a:r>
              <a:rPr lang="fi-FI" sz="1600">
                <a:solidFill>
                  <a:srgbClr val="213A8F"/>
                </a:solidFill>
                <a:ea typeface="+mn-lt"/>
                <a:cs typeface="+mn-lt"/>
              </a:rPr>
              <a:t>. </a:t>
            </a:r>
          </a:p>
          <a:p>
            <a:pPr marL="285750" indent="-285750">
              <a:buFont typeface="Calibri"/>
              <a:buChar char="-"/>
            </a:pPr>
            <a:r>
              <a:rPr lang="fi-FI" sz="1600" err="1">
                <a:solidFill>
                  <a:srgbClr val="213A8F"/>
                </a:solidFill>
                <a:ea typeface="+mn-lt"/>
                <a:cs typeface="+mn-lt"/>
              </a:rPr>
              <a:t>Sju</a:t>
            </a:r>
            <a:r>
              <a:rPr lang="fi-FI" sz="1600">
                <a:solidFill>
                  <a:srgbClr val="213A8F"/>
                </a:solidFill>
                <a:ea typeface="+mn-lt"/>
                <a:cs typeface="+mn-lt"/>
              </a:rPr>
              <a:t> (7) </a:t>
            </a:r>
            <a:r>
              <a:rPr lang="fi-FI" sz="1600" err="1">
                <a:solidFill>
                  <a:srgbClr val="213A8F"/>
                </a:solidFill>
                <a:ea typeface="+mn-lt"/>
                <a:cs typeface="+mn-lt"/>
              </a:rPr>
              <a:t>intervallplatser</a:t>
            </a:r>
            <a:r>
              <a:rPr lang="fi-FI" sz="1600">
                <a:solidFill>
                  <a:srgbClr val="213A8F"/>
                </a:solidFill>
                <a:ea typeface="+mn-lt"/>
                <a:cs typeface="+mn-lt"/>
              </a:rPr>
              <a:t> </a:t>
            </a:r>
            <a:r>
              <a:rPr lang="fi-FI" sz="1600" err="1">
                <a:solidFill>
                  <a:srgbClr val="213A8F"/>
                </a:solidFill>
                <a:ea typeface="+mn-lt"/>
                <a:cs typeface="+mn-lt"/>
              </a:rPr>
              <a:t>har</a:t>
            </a:r>
            <a:r>
              <a:rPr lang="fi-FI" sz="1600">
                <a:solidFill>
                  <a:srgbClr val="213A8F"/>
                </a:solidFill>
                <a:ea typeface="+mn-lt"/>
                <a:cs typeface="+mn-lt"/>
              </a:rPr>
              <a:t> </a:t>
            </a:r>
            <a:r>
              <a:rPr lang="fi-FI" sz="1600" err="1">
                <a:solidFill>
                  <a:srgbClr val="213A8F"/>
                </a:solidFill>
                <a:ea typeface="+mn-lt"/>
                <a:cs typeface="+mn-lt"/>
              </a:rPr>
              <a:t>tillfälligt</a:t>
            </a:r>
            <a:r>
              <a:rPr lang="fi-FI" sz="1600">
                <a:solidFill>
                  <a:srgbClr val="213A8F"/>
                </a:solidFill>
                <a:ea typeface="+mn-lt"/>
                <a:cs typeface="+mn-lt"/>
              </a:rPr>
              <a:t> </a:t>
            </a:r>
            <a:r>
              <a:rPr lang="fi-FI" sz="1600" err="1">
                <a:solidFill>
                  <a:srgbClr val="213A8F"/>
                </a:solidFill>
                <a:ea typeface="+mn-lt"/>
                <a:cs typeface="+mn-lt"/>
              </a:rPr>
              <a:t>omvandlats</a:t>
            </a:r>
            <a:r>
              <a:rPr lang="fi-FI" sz="1600">
                <a:solidFill>
                  <a:srgbClr val="213A8F"/>
                </a:solidFill>
                <a:ea typeface="+mn-lt"/>
                <a:cs typeface="+mn-lt"/>
              </a:rPr>
              <a:t> </a:t>
            </a:r>
            <a:r>
              <a:rPr lang="fi-FI" sz="1600" err="1">
                <a:solidFill>
                  <a:srgbClr val="213A8F"/>
                </a:solidFill>
                <a:ea typeface="+mn-lt"/>
                <a:cs typeface="+mn-lt"/>
              </a:rPr>
              <a:t>till</a:t>
            </a:r>
            <a:r>
              <a:rPr lang="fi-FI" sz="1600">
                <a:solidFill>
                  <a:srgbClr val="213A8F"/>
                </a:solidFill>
                <a:ea typeface="+mn-lt"/>
                <a:cs typeface="+mn-lt"/>
              </a:rPr>
              <a:t> </a:t>
            </a:r>
            <a:r>
              <a:rPr lang="fi-FI" sz="1600" err="1">
                <a:solidFill>
                  <a:srgbClr val="213A8F"/>
                </a:solidFill>
                <a:ea typeface="+mn-lt"/>
                <a:cs typeface="+mn-lt"/>
              </a:rPr>
              <a:t>dygnet</a:t>
            </a:r>
            <a:r>
              <a:rPr lang="fi-FI" sz="1600">
                <a:solidFill>
                  <a:srgbClr val="213A8F"/>
                </a:solidFill>
                <a:ea typeface="+mn-lt"/>
                <a:cs typeface="+mn-lt"/>
              </a:rPr>
              <a:t> </a:t>
            </a:r>
            <a:r>
              <a:rPr lang="fi-FI" sz="1600" err="1">
                <a:solidFill>
                  <a:srgbClr val="213A8F"/>
                </a:solidFill>
                <a:ea typeface="+mn-lt"/>
                <a:cs typeface="+mn-lt"/>
              </a:rPr>
              <a:t>runt-serviceboende</a:t>
            </a:r>
            <a:r>
              <a:rPr lang="fi-FI" sz="1600">
                <a:solidFill>
                  <a:srgbClr val="213A8F"/>
                </a:solidFill>
                <a:ea typeface="+mn-lt"/>
                <a:cs typeface="+mn-lt"/>
              </a:rPr>
              <a:t> i Vasa.</a:t>
            </a:r>
            <a:endParaRPr lang="fi-FI" sz="1600">
              <a:solidFill>
                <a:srgbClr val="213A8F"/>
              </a:solidFill>
              <a:cs typeface="Arial"/>
            </a:endParaRPr>
          </a:p>
          <a:p>
            <a:pPr marL="285750" marR="0" lvl="0" indent="-28575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alibri"/>
              <a:buChar char="-"/>
              <a:tabLst/>
              <a:defRPr/>
            </a:pPr>
            <a:endParaRPr lang="fi-FI" sz="16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pPr>
              <a:defRPr/>
            </a:pPr>
            <a:endParaRPr lang="sv-SE">
              <a:solidFill>
                <a:srgbClr val="213A8F"/>
              </a:solidFill>
              <a:latin typeface="Arial" panose="020B0604020202020204"/>
              <a:cs typeface="Arial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5EE4A30-4B57-7112-9FB1-16FA454C96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4968000" y="3998770"/>
            <a:ext cx="3600000" cy="2739490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2388DC-F395-3345-22DD-6334E7FB099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076000" y="4106770"/>
            <a:ext cx="3492000" cy="176663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fi-FI" sz="1600" b="1" err="1"/>
              <a:t>Jämlikhet</a:t>
            </a:r>
            <a:endParaRPr lang="fi-FI" sz="1600" b="1"/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endParaRPr lang="fi-FI" sz="1600" b="1"/>
          </a:p>
          <a:p>
            <a:r>
              <a:rPr lang="fi-FI" sz="1400" err="1"/>
              <a:t>Fortfarande</a:t>
            </a:r>
            <a:r>
              <a:rPr lang="fi-FI" sz="1400"/>
              <a:t> </a:t>
            </a:r>
            <a:r>
              <a:rPr lang="fi-FI" sz="1400" err="1"/>
              <a:t>områdesskillnader</a:t>
            </a:r>
            <a:r>
              <a:rPr lang="fi-FI" sz="1400"/>
              <a:t> i </a:t>
            </a:r>
            <a:r>
              <a:rPr lang="fi-FI" sz="1400" err="1"/>
              <a:t>dygnet</a:t>
            </a:r>
            <a:r>
              <a:rPr lang="fi-FI" sz="1400"/>
              <a:t> </a:t>
            </a:r>
            <a:r>
              <a:rPr lang="fi-FI" sz="1400" err="1"/>
              <a:t>runt</a:t>
            </a:r>
            <a:r>
              <a:rPr lang="fi-FI" sz="1400"/>
              <a:t> </a:t>
            </a:r>
            <a:r>
              <a:rPr lang="fi-FI" sz="1400" err="1"/>
              <a:t>serviceboendeplatser</a:t>
            </a:r>
            <a:r>
              <a:rPr lang="fi-FI" sz="1400"/>
              <a:t> i </a:t>
            </a:r>
            <a:r>
              <a:rPr lang="fi-FI" sz="1400" err="1"/>
              <a:t>förhållande</a:t>
            </a:r>
            <a:r>
              <a:rPr lang="fi-FI" sz="1400"/>
              <a:t> </a:t>
            </a:r>
            <a:r>
              <a:rPr lang="fi-FI" sz="1400" err="1"/>
              <a:t>till</a:t>
            </a:r>
            <a:r>
              <a:rPr lang="fi-FI" sz="1400"/>
              <a:t> </a:t>
            </a:r>
            <a:r>
              <a:rPr lang="fi-FI" sz="1400" err="1"/>
              <a:t>personer</a:t>
            </a:r>
            <a:r>
              <a:rPr lang="fi-FI" sz="1400"/>
              <a:t> </a:t>
            </a:r>
            <a:r>
              <a:rPr lang="fi-FI" sz="1400" err="1"/>
              <a:t>över</a:t>
            </a:r>
            <a:r>
              <a:rPr lang="fi-FI" sz="1400"/>
              <a:t> 75 </a:t>
            </a:r>
            <a:r>
              <a:rPr lang="fi-FI" sz="1400" err="1"/>
              <a:t>år</a:t>
            </a:r>
            <a:r>
              <a:rPr lang="fi-FI" sz="1400"/>
              <a:t>.</a:t>
            </a:r>
          </a:p>
          <a:p>
            <a:endParaRPr lang="fi-FI" sz="1400">
              <a:cs typeface="Arial"/>
            </a:endParaRPr>
          </a:p>
          <a:p>
            <a:r>
              <a:rPr lang="fi-FI" sz="1400" err="1">
                <a:cs typeface="Arial"/>
              </a:rPr>
              <a:t>Områdesskillnader</a:t>
            </a:r>
            <a:r>
              <a:rPr lang="fi-FI" sz="1400">
                <a:cs typeface="Arial"/>
              </a:rPr>
              <a:t> i </a:t>
            </a:r>
            <a:r>
              <a:rPr lang="fi-FI" sz="1400" err="1">
                <a:cs typeface="Arial"/>
              </a:rPr>
              <a:t>kötiderna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5BD0A43-461C-CEE9-EF08-E4B34E74ECE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68000" y="4071490"/>
            <a:ext cx="3600000" cy="299312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Bemanningstäthet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inom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boendeservice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, </a:t>
            </a:r>
            <a:r>
              <a:rPr kumimoji="0" lang="fi-FI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egna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och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externa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boendeenheter</a:t>
            </a:r>
            <a:endParaRPr kumimoji="0" lang="fi-FI" sz="16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r>
              <a:rPr lang="fi-FI" sz="1350">
                <a:ea typeface="+mn-lt"/>
                <a:cs typeface="+mn-lt"/>
              </a:rPr>
              <a:t>I </a:t>
            </a:r>
            <a:r>
              <a:rPr lang="fi-FI" sz="1350" err="1">
                <a:ea typeface="+mn-lt"/>
                <a:cs typeface="+mn-lt"/>
              </a:rPr>
              <a:t>den</a:t>
            </a:r>
            <a:r>
              <a:rPr lang="fi-FI" sz="1350">
                <a:ea typeface="+mn-lt"/>
                <a:cs typeface="+mn-lt"/>
              </a:rPr>
              <a:t> </a:t>
            </a:r>
            <a:r>
              <a:rPr lang="fi-FI" sz="1350" err="1">
                <a:ea typeface="+mn-lt"/>
                <a:cs typeface="+mn-lt"/>
              </a:rPr>
              <a:t>senaste</a:t>
            </a:r>
            <a:r>
              <a:rPr lang="fi-FI" sz="1350">
                <a:ea typeface="+mn-lt"/>
                <a:cs typeface="+mn-lt"/>
              </a:rPr>
              <a:t> THL-</a:t>
            </a:r>
            <a:r>
              <a:rPr lang="fi-FI" sz="1350" err="1">
                <a:ea typeface="+mn-lt"/>
                <a:cs typeface="+mn-lt"/>
              </a:rPr>
              <a:t>rapporten</a:t>
            </a:r>
            <a:r>
              <a:rPr lang="fi-FI" sz="1350">
                <a:ea typeface="+mn-lt"/>
                <a:cs typeface="+mn-lt"/>
              </a:rPr>
              <a:t> (5/2025) </a:t>
            </a:r>
            <a:r>
              <a:rPr lang="fi-FI" sz="1350" err="1">
                <a:ea typeface="+mn-lt"/>
                <a:cs typeface="+mn-lt"/>
              </a:rPr>
              <a:t>underskred</a:t>
            </a:r>
            <a:r>
              <a:rPr lang="fi-FI" sz="1350">
                <a:ea typeface="+mn-lt"/>
                <a:cs typeface="+mn-lt"/>
              </a:rPr>
              <a:t> 4 </a:t>
            </a:r>
            <a:r>
              <a:rPr lang="fi-FI" sz="1350" err="1">
                <a:ea typeface="+mn-lt"/>
                <a:cs typeface="+mn-lt"/>
              </a:rPr>
              <a:t>boendeenheter</a:t>
            </a:r>
            <a:r>
              <a:rPr lang="fi-FI" sz="1350">
                <a:ea typeface="+mn-lt"/>
                <a:cs typeface="+mn-lt"/>
              </a:rPr>
              <a:t> </a:t>
            </a:r>
            <a:r>
              <a:rPr lang="fi-FI" sz="1350" err="1">
                <a:ea typeface="+mn-lt"/>
                <a:cs typeface="+mn-lt"/>
              </a:rPr>
              <a:t>den</a:t>
            </a:r>
            <a:r>
              <a:rPr lang="fi-FI" sz="1350">
                <a:ea typeface="+mn-lt"/>
                <a:cs typeface="+mn-lt"/>
              </a:rPr>
              <a:t> </a:t>
            </a:r>
            <a:r>
              <a:rPr lang="fi-FI" sz="1350" err="1">
                <a:ea typeface="+mn-lt"/>
                <a:cs typeface="+mn-lt"/>
              </a:rPr>
              <a:t>minimidimensionering</a:t>
            </a:r>
            <a:r>
              <a:rPr lang="fi-FI" sz="1350">
                <a:ea typeface="+mn-lt"/>
                <a:cs typeface="+mn-lt"/>
              </a:rPr>
              <a:t> </a:t>
            </a:r>
            <a:r>
              <a:rPr lang="fi-FI" sz="1350" err="1">
                <a:ea typeface="+mn-lt"/>
                <a:cs typeface="+mn-lt"/>
              </a:rPr>
              <a:t>som</a:t>
            </a:r>
            <a:r>
              <a:rPr lang="fi-FI" sz="1350">
                <a:ea typeface="+mn-lt"/>
                <a:cs typeface="+mn-lt"/>
              </a:rPr>
              <a:t> </a:t>
            </a:r>
            <a:r>
              <a:rPr lang="fi-FI" sz="1350" err="1">
                <a:ea typeface="+mn-lt"/>
                <a:cs typeface="+mn-lt"/>
              </a:rPr>
              <a:t>krävs</a:t>
            </a:r>
            <a:r>
              <a:rPr lang="fi-FI" sz="1350">
                <a:ea typeface="+mn-lt"/>
                <a:cs typeface="+mn-lt"/>
              </a:rPr>
              <a:t> </a:t>
            </a:r>
            <a:r>
              <a:rPr lang="fi-FI" sz="1350" err="1">
                <a:ea typeface="+mn-lt"/>
                <a:cs typeface="+mn-lt"/>
              </a:rPr>
              <a:t>enligt</a:t>
            </a:r>
            <a:r>
              <a:rPr lang="fi-FI" sz="1350">
                <a:ea typeface="+mn-lt"/>
                <a:cs typeface="+mn-lt"/>
              </a:rPr>
              <a:t> </a:t>
            </a:r>
            <a:r>
              <a:rPr lang="fi-FI" sz="1350" err="1">
                <a:ea typeface="+mn-lt"/>
                <a:cs typeface="+mn-lt"/>
              </a:rPr>
              <a:t>äldreomsorgslagen</a:t>
            </a:r>
            <a:r>
              <a:rPr lang="fi-FI" sz="1350">
                <a:ea typeface="+mn-lt"/>
                <a:cs typeface="+mn-lt"/>
              </a:rPr>
              <a:t>. </a:t>
            </a:r>
            <a:endParaRPr lang="fi-FI" sz="1350">
              <a:cs typeface="Arial"/>
            </a:endParaRPr>
          </a:p>
          <a:p>
            <a:r>
              <a:rPr lang="fi-FI" sz="1350" err="1">
                <a:ea typeface="+mn-lt"/>
                <a:cs typeface="+mn-lt"/>
              </a:rPr>
              <a:t>Enligt</a:t>
            </a:r>
            <a:r>
              <a:rPr lang="fi-FI" sz="1350">
                <a:ea typeface="+mn-lt"/>
                <a:cs typeface="+mn-lt"/>
              </a:rPr>
              <a:t> </a:t>
            </a:r>
            <a:r>
              <a:rPr lang="fi-FI" sz="1350" err="1">
                <a:ea typeface="+mn-lt"/>
                <a:cs typeface="+mn-lt"/>
              </a:rPr>
              <a:t>lagen</a:t>
            </a:r>
            <a:r>
              <a:rPr lang="fi-FI" sz="1350">
                <a:ea typeface="+mn-lt"/>
                <a:cs typeface="+mn-lt"/>
              </a:rPr>
              <a:t> </a:t>
            </a:r>
            <a:r>
              <a:rPr lang="fi-FI" sz="1350" err="1">
                <a:ea typeface="+mn-lt"/>
                <a:cs typeface="+mn-lt"/>
              </a:rPr>
              <a:t>ska</a:t>
            </a:r>
            <a:r>
              <a:rPr lang="fi-FI" sz="1350">
                <a:ea typeface="+mn-lt"/>
                <a:cs typeface="+mn-lt"/>
              </a:rPr>
              <a:t>  </a:t>
            </a:r>
            <a:r>
              <a:rPr lang="fi-FI" sz="1350" err="1">
                <a:ea typeface="+mn-lt"/>
                <a:cs typeface="+mn-lt"/>
              </a:rPr>
              <a:t>personaldimensioneringen</a:t>
            </a:r>
            <a:r>
              <a:rPr lang="fi-FI" sz="1350">
                <a:ea typeface="+mn-lt"/>
                <a:cs typeface="+mn-lt"/>
              </a:rPr>
              <a:t> vara </a:t>
            </a:r>
            <a:r>
              <a:rPr lang="fi-FI" sz="1350" err="1">
                <a:ea typeface="+mn-lt"/>
                <a:cs typeface="+mn-lt"/>
              </a:rPr>
              <a:t>minst</a:t>
            </a:r>
            <a:r>
              <a:rPr lang="fi-FI" sz="1350">
                <a:ea typeface="+mn-lt"/>
                <a:cs typeface="+mn-lt"/>
              </a:rPr>
              <a:t> 0,60. </a:t>
            </a:r>
          </a:p>
          <a:p>
            <a:r>
              <a:rPr lang="fi-FI" sz="1350" err="1">
                <a:cs typeface="Arial" panose="020B0604020202020204"/>
              </a:rPr>
              <a:t>Personaldimensioneringen</a:t>
            </a:r>
            <a:r>
              <a:rPr lang="fi-FI" sz="1350">
                <a:cs typeface="Arial" panose="020B0604020202020204"/>
              </a:rPr>
              <a:t> i hela </a:t>
            </a:r>
            <a:r>
              <a:rPr lang="fi-FI" sz="1350" err="1">
                <a:cs typeface="Arial" panose="020B0604020202020204"/>
              </a:rPr>
              <a:t>området</a:t>
            </a:r>
            <a:r>
              <a:rPr lang="fi-FI" sz="1350">
                <a:cs typeface="Arial" panose="020B0604020202020204"/>
              </a:rPr>
              <a:t> i </a:t>
            </a:r>
            <a:r>
              <a:rPr lang="fi-FI" sz="1350" err="1">
                <a:cs typeface="Arial" panose="020B0604020202020204"/>
              </a:rPr>
              <a:t>genomsnitt</a:t>
            </a:r>
            <a:r>
              <a:rPr lang="fi-FI" sz="1350">
                <a:cs typeface="Arial" panose="020B0604020202020204"/>
              </a:rPr>
              <a:t> 0,67 (</a:t>
            </a:r>
            <a:r>
              <a:rPr lang="fi-FI" sz="1350" err="1">
                <a:cs typeface="Arial" panose="020B0604020202020204"/>
              </a:rPr>
              <a:t>variationsintervall</a:t>
            </a:r>
            <a:r>
              <a:rPr lang="fi-FI" sz="1350">
                <a:cs typeface="Arial" panose="020B0604020202020204"/>
              </a:rPr>
              <a:t> 0,61-0,75)</a:t>
            </a:r>
          </a:p>
          <a:p>
            <a:endParaRPr lang="fi-FI" sz="1400"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550267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10343442" cy="909638"/>
          </a:xfrm>
        </p:spPr>
        <p:txBody>
          <a:bodyPr>
            <a:normAutofit/>
          </a:bodyPr>
          <a:lstStyle/>
          <a:p>
            <a:r>
              <a:rPr lang="fi-FI" b="1" err="1"/>
              <a:t>Säkerhet</a:t>
            </a:r>
            <a:r>
              <a:rPr lang="fi-FI" b="1"/>
              <a:t> </a:t>
            </a:r>
            <a:r>
              <a:rPr lang="fi-FI" b="1" err="1"/>
              <a:t>och</a:t>
            </a:r>
            <a:r>
              <a:rPr lang="fi-FI" b="1"/>
              <a:t> </a:t>
            </a:r>
            <a:r>
              <a:rPr lang="fi-FI" b="1" err="1"/>
              <a:t>kvalitet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31454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400" b="1"/>
              <a:t>Status</a:t>
            </a:r>
            <a:r>
              <a:rPr lang="sv-SE" sz="1400"/>
              <a:t> 9-12/2025</a:t>
            </a:r>
          </a:p>
          <a:p>
            <a:pPr>
              <a:lnSpc>
                <a:spcPct val="150000"/>
              </a:lnSpc>
            </a:pPr>
            <a:r>
              <a:rPr lang="sv-SE" sz="1400" b="1"/>
              <a:t>Alla anmälningar: </a:t>
            </a:r>
            <a:r>
              <a:rPr lang="sv-SE" sz="1400"/>
              <a:t>1491 (1246)</a:t>
            </a:r>
            <a:endParaRPr lang="sv-SE" sz="140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/>
              <a:t>Väntar på handläggning: </a:t>
            </a:r>
            <a:r>
              <a:rPr lang="sv-SE" sz="1400">
                <a:latin typeface="Arial" panose="020B0604020202020204"/>
              </a:rPr>
              <a:t>65</a:t>
            </a:r>
            <a:r>
              <a:rPr lang="sv-SE" sz="1400">
                <a:solidFill>
                  <a:srgbClr val="213A8F"/>
                </a:solidFill>
                <a:latin typeface="Arial" panose="020B0604020202020204"/>
              </a:rPr>
              <a:t> (4%)</a:t>
            </a:r>
            <a:endParaRPr lang="sv-SE" sz="1400"/>
          </a:p>
          <a:p>
            <a:pPr>
              <a:lnSpc>
                <a:spcPct val="150000"/>
              </a:lnSpc>
            </a:pPr>
            <a:r>
              <a:rPr lang="sv-SE" sz="1400" b="1"/>
              <a:t>Väntar på tilläggsinformation:</a:t>
            </a:r>
            <a:r>
              <a:rPr lang="sv-SE" sz="1400"/>
              <a:t> </a:t>
            </a:r>
            <a:r>
              <a:rPr lang="sv-SE" sz="1400">
                <a:latin typeface="Arial" panose="020B0604020202020204"/>
              </a:rPr>
              <a:t>2</a:t>
            </a:r>
            <a:r>
              <a:rPr lang="sv-SE" sz="1400">
                <a:solidFill>
                  <a:srgbClr val="213A8F"/>
                </a:solidFill>
                <a:latin typeface="Arial" panose="020B0604020202020204"/>
              </a:rPr>
              <a:t> </a:t>
            </a:r>
            <a:r>
              <a:rPr kumimoji="0" lang="sv-SE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(0%) </a:t>
            </a:r>
            <a:r>
              <a:rPr lang="sv-SE" sz="1400" b="1"/>
              <a:t>Under handläggning: </a:t>
            </a:r>
            <a:r>
              <a:rPr lang="sv-SE" sz="1400">
                <a:solidFill>
                  <a:srgbClr val="213A8F"/>
                </a:solidFill>
                <a:latin typeface="Arial" panose="020B0604020202020204"/>
              </a:rPr>
              <a:t>57</a:t>
            </a:r>
            <a:r>
              <a:rPr kumimoji="0" lang="sv-SE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lang="sv-SE" sz="1400">
                <a:solidFill>
                  <a:srgbClr val="213A8F"/>
                </a:solidFill>
                <a:latin typeface="Arial" panose="020B0604020202020204"/>
              </a:rPr>
              <a:t>(5%)</a:t>
            </a:r>
            <a:endParaRPr lang="sv-SE" sz="1400"/>
          </a:p>
          <a:p>
            <a:pPr>
              <a:lnSpc>
                <a:spcPct val="150000"/>
              </a:lnSpc>
            </a:pPr>
            <a:r>
              <a:rPr lang="sv-SE" sz="1400" b="1"/>
              <a:t>Färdig: </a:t>
            </a:r>
            <a:r>
              <a:rPr lang="sv-SE" sz="1400">
                <a:solidFill>
                  <a:srgbClr val="213A8F"/>
                </a:solidFill>
                <a:latin typeface="Arial" panose="020B0604020202020204"/>
              </a:rPr>
              <a:t>1222</a:t>
            </a:r>
            <a:r>
              <a:rPr kumimoji="0" lang="sv-SE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(</a:t>
            </a:r>
            <a:r>
              <a:rPr lang="sv-SE" sz="1400">
                <a:solidFill>
                  <a:srgbClr val="213A8F"/>
                </a:solidFill>
                <a:latin typeface="Arial" panose="020B0604020202020204"/>
              </a:rPr>
              <a:t>82</a:t>
            </a:r>
            <a:r>
              <a:rPr kumimoji="0" lang="sv-SE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%)</a:t>
            </a:r>
            <a:endParaRPr lang="sv-SE" sz="1400"/>
          </a:p>
          <a:p>
            <a:pPr>
              <a:lnSpc>
                <a:spcPct val="150000"/>
              </a:lnSpc>
            </a:pPr>
            <a:endParaRPr lang="en-US" sz="140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25119" y="1656000"/>
            <a:ext cx="34866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 err="1">
                <a:solidFill>
                  <a:srgbClr val="00A174"/>
                </a:solidFill>
              </a:rPr>
              <a:t>Antal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anmälan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om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negativ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händelse</a:t>
            </a:r>
            <a:endParaRPr lang="en-US" sz="1600" b="1">
              <a:solidFill>
                <a:srgbClr val="00A174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5956D0F-8A7D-B8D5-5ACE-D0EBD28EE0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15300" y="1656000"/>
            <a:ext cx="3993958" cy="193899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00A174"/>
                </a:solidFill>
              </a:rPr>
              <a:t>De vanligaste anmälningstyperna personal:</a:t>
            </a:r>
          </a:p>
          <a:p>
            <a:pPr marL="342900" indent="-342900">
              <a:buAutoNum type="arabicPeriod"/>
            </a:pPr>
            <a:r>
              <a:rPr lang="sv-SE" sz="1400">
                <a:cs typeface="Arial"/>
              </a:rPr>
              <a:t>Olycksfall och olyckor</a:t>
            </a:r>
          </a:p>
          <a:p>
            <a:pPr marL="342900" indent="-342900">
              <a:buAutoNum type="arabicPeriod"/>
            </a:pPr>
            <a:r>
              <a:rPr lang="sv-SE" sz="1400">
                <a:cs typeface="Arial"/>
              </a:rPr>
              <a:t>Förknippad med läkemedelsbehandling</a:t>
            </a:r>
          </a:p>
          <a:p>
            <a:pPr marL="342900" indent="-342900">
              <a:buAutoNum type="arabicPeriod"/>
            </a:pPr>
            <a:r>
              <a:rPr lang="sv-SE" sz="1400">
                <a:cs typeface="Arial"/>
              </a:rPr>
              <a:t>Våld</a:t>
            </a:r>
          </a:p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endParaRPr lang="sv-SE" sz="1600" b="1">
              <a:solidFill>
                <a:srgbClr val="00A174"/>
              </a:solidFill>
            </a:endParaRPr>
          </a:p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00A174"/>
                </a:solidFill>
              </a:rPr>
              <a:t>RAI-nyckeltal</a:t>
            </a:r>
          </a:p>
          <a:p>
            <a:r>
              <a:rPr lang="fi-FI" sz="1400" err="1">
                <a:cs typeface="Arial"/>
              </a:rPr>
              <a:t>Trycksår</a:t>
            </a:r>
            <a:r>
              <a:rPr lang="fi-FI" sz="1400">
                <a:cs typeface="Arial"/>
              </a:rPr>
              <a:t> 12% (11 %5 - 8 /2025);</a:t>
            </a:r>
            <a:endParaRPr lang="fi-FI" sz="1400">
              <a:solidFill>
                <a:srgbClr val="213A8F"/>
              </a:solidFill>
              <a:cs typeface="Arial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C73870F-CF5C-763D-46FF-436B85E5F74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10544" y="4608000"/>
            <a:ext cx="17179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b="1" err="1">
                <a:solidFill>
                  <a:schemeClr val="accent5"/>
                </a:solidFill>
              </a:rPr>
              <a:t>Antal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kontakter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till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patientombud</a:t>
            </a:r>
            <a:endParaRPr lang="en-US" sz="1600" b="1">
              <a:solidFill>
                <a:schemeClr val="accent5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452C5F8-1BEF-D999-6460-DAE3985EA16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806382" y="5901368"/>
            <a:ext cx="153580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3600">
                <a:cs typeface="Arial"/>
              </a:rPr>
              <a:t>0 </a:t>
            </a:r>
            <a:r>
              <a:rPr lang="fi-FI" sz="2400">
                <a:cs typeface="Arial"/>
              </a:rPr>
              <a:t>(0)</a:t>
            </a:r>
            <a:endParaRPr lang="fi-FI" sz="3600">
              <a:cs typeface="Arial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9798DB4-4E15-99ED-6E26-2B64BC2BE35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64184" y="4608000"/>
            <a:ext cx="169039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1600" b="1" err="1">
                <a:solidFill>
                  <a:srgbClr val="00A174"/>
                </a:solidFill>
                <a:latin typeface="Arial" panose="020B0604020202020204"/>
              </a:rPr>
              <a:t>Antal</a:t>
            </a:r>
            <a:r>
              <a:rPr lang="fi-FI" sz="1600" b="1">
                <a:solidFill>
                  <a:srgbClr val="00A174"/>
                </a:solidFill>
                <a:latin typeface="Arial" panose="020B0604020202020204"/>
              </a:rPr>
              <a:t> </a:t>
            </a:r>
            <a:r>
              <a:rPr lang="fi-FI" sz="1600" b="1" err="1">
                <a:solidFill>
                  <a:srgbClr val="00A174"/>
                </a:solidFill>
                <a:latin typeface="Arial" panose="020B0604020202020204"/>
              </a:rPr>
              <a:t>kontakter</a:t>
            </a:r>
            <a:r>
              <a:rPr lang="fi-FI" sz="1600" b="1">
                <a:solidFill>
                  <a:srgbClr val="00A174"/>
                </a:solidFill>
                <a:latin typeface="Arial" panose="020B0604020202020204"/>
              </a:rPr>
              <a:t> </a:t>
            </a:r>
            <a:r>
              <a:rPr lang="fi-FI" sz="1600" b="1" err="1">
                <a:solidFill>
                  <a:srgbClr val="00A174"/>
                </a:solidFill>
                <a:latin typeface="Arial" panose="020B0604020202020204"/>
              </a:rPr>
              <a:t>till</a:t>
            </a:r>
            <a:r>
              <a:rPr lang="fi-FI" sz="1600" b="1">
                <a:solidFill>
                  <a:srgbClr val="00A174"/>
                </a:solidFill>
                <a:latin typeface="Arial" panose="020B0604020202020204"/>
              </a:rPr>
              <a:t> </a:t>
            </a:r>
            <a:r>
              <a:rPr lang="fi-FI" sz="1600" b="1" err="1">
                <a:solidFill>
                  <a:srgbClr val="00A174"/>
                </a:solidFill>
                <a:latin typeface="Arial" panose="020B0604020202020204"/>
              </a:rPr>
              <a:t>socialombud</a:t>
            </a:r>
            <a:endParaRPr lang="en-US" sz="1600" b="1">
              <a:solidFill>
                <a:srgbClr val="00A174"/>
              </a:solidFill>
              <a:latin typeface="Arial" panose="020B060402020202020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C55BA9-B16F-4E98-4E91-02B5932E6BE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07037" y="5931439"/>
            <a:ext cx="164753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3600">
                <a:cs typeface="Arial"/>
              </a:rPr>
              <a:t>7</a:t>
            </a:r>
            <a:r>
              <a:rPr lang="fi-FI" sz="2000">
                <a:cs typeface="Arial"/>
              </a:rPr>
              <a:t> </a:t>
            </a:r>
            <a:r>
              <a:rPr lang="fi-FI" sz="2400">
                <a:cs typeface="Arial"/>
              </a:rPr>
              <a:t>(6)</a:t>
            </a:r>
            <a:endParaRPr lang="en-US" sz="200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261090" y="4617226"/>
            <a:ext cx="3734751" cy="152349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>
                <a:solidFill>
                  <a:srgbClr val="00A174"/>
                </a:solidFill>
              </a:rPr>
              <a:t>Korrigerande åtgärder</a:t>
            </a:r>
          </a:p>
          <a:p>
            <a:pPr marL="171450" indent="-171450">
              <a:buFont typeface="Calibri"/>
              <a:buChar char="-"/>
            </a:pPr>
            <a:r>
              <a:rPr lang="fi-FI" sz="1100" err="1"/>
              <a:t>Imo</a:t>
            </a:r>
            <a:r>
              <a:rPr lang="fi-FI" sz="1100"/>
              <a:t> (</a:t>
            </a:r>
            <a:r>
              <a:rPr lang="fi-FI" sz="1100" err="1"/>
              <a:t>självbestämmanderätt</a:t>
            </a:r>
            <a:r>
              <a:rPr lang="fi-FI" sz="1100"/>
              <a:t>) </a:t>
            </a:r>
            <a:r>
              <a:rPr lang="fi-FI" sz="1100" err="1"/>
              <a:t>plan</a:t>
            </a:r>
            <a:r>
              <a:rPr lang="fi-FI" sz="1100"/>
              <a:t> </a:t>
            </a:r>
            <a:r>
              <a:rPr lang="fi-FI" sz="1100" err="1"/>
              <a:t>gjorts</a:t>
            </a:r>
            <a:endParaRPr lang="fi-FI" sz="1100">
              <a:cs typeface="Arial" panose="020B0604020202020204"/>
            </a:endParaRPr>
          </a:p>
          <a:p>
            <a:pPr marL="171450" indent="-171450">
              <a:buFont typeface="Calibri"/>
              <a:buChar char="-"/>
            </a:pPr>
            <a:r>
              <a:rPr lang="fi-FI" sz="1100" err="1"/>
              <a:t>Anvisning</a:t>
            </a:r>
            <a:r>
              <a:rPr lang="fi-FI" sz="1100"/>
              <a:t> för </a:t>
            </a:r>
            <a:r>
              <a:rPr lang="fi-FI" sz="1100" err="1"/>
              <a:t>självbestämmanderätten</a:t>
            </a:r>
            <a:r>
              <a:rPr lang="fi-FI" sz="1100"/>
              <a:t> </a:t>
            </a:r>
            <a:r>
              <a:rPr lang="fi-FI" sz="1100" err="1"/>
              <a:t>och</a:t>
            </a:r>
            <a:r>
              <a:rPr lang="fi-FI" sz="1100"/>
              <a:t> </a:t>
            </a:r>
            <a:r>
              <a:rPr lang="fi-FI" sz="1100" err="1"/>
              <a:t>begränsade</a:t>
            </a:r>
            <a:r>
              <a:rPr lang="fi-FI" sz="1100"/>
              <a:t> </a:t>
            </a:r>
            <a:r>
              <a:rPr lang="fi-FI" sz="1100" err="1"/>
              <a:t>åtgärder</a:t>
            </a:r>
            <a:r>
              <a:rPr lang="fi-FI" sz="1100"/>
              <a:t> </a:t>
            </a:r>
            <a:r>
              <a:rPr lang="fi-FI" sz="1100" err="1"/>
              <a:t>implementeras</a:t>
            </a:r>
            <a:endParaRPr lang="fi-FI" sz="1100" err="1">
              <a:cs typeface="Arial" panose="020B0604020202020204"/>
            </a:endParaRPr>
          </a:p>
          <a:p>
            <a:pPr marL="171450" indent="-171450">
              <a:buFont typeface="Calibri"/>
              <a:buChar char="-"/>
            </a:pPr>
            <a:r>
              <a:rPr lang="fi-FI" sz="1100" err="1"/>
              <a:t>Arbetsgrupp</a:t>
            </a:r>
            <a:r>
              <a:rPr lang="fi-FI" sz="1100"/>
              <a:t> för </a:t>
            </a:r>
            <a:r>
              <a:rPr lang="fi-FI" sz="1100" err="1"/>
              <a:t>fallolycka</a:t>
            </a:r>
            <a:endParaRPr lang="fi-FI" sz="1100">
              <a:cs typeface="Arial" panose="020B0604020202020204"/>
            </a:endParaRPr>
          </a:p>
          <a:p>
            <a:pPr marL="171450" indent="-171450">
              <a:buFont typeface="Calibri"/>
              <a:buChar char="-"/>
            </a:pPr>
            <a:r>
              <a:rPr lang="fi-FI" sz="1100" err="1"/>
              <a:t>Fortbildningar</a:t>
            </a:r>
            <a:endParaRPr lang="fi-FI" sz="1100" err="1">
              <a:cs typeface="Arial" panose="020B0604020202020204"/>
            </a:endParaRPr>
          </a:p>
          <a:p>
            <a:pPr marL="171450" indent="-171450">
              <a:buFont typeface="Calibri"/>
              <a:buChar char="-"/>
            </a:pPr>
            <a:r>
              <a:rPr lang="fi-FI" sz="1100" err="1">
                <a:cs typeface="Arial" panose="020B0604020202020204"/>
              </a:rPr>
              <a:t>Utmaninagr</a:t>
            </a:r>
            <a:r>
              <a:rPr lang="fi-FI" sz="1100">
                <a:cs typeface="Arial" panose="020B0604020202020204"/>
              </a:rPr>
              <a:t> i </a:t>
            </a:r>
            <a:r>
              <a:rPr lang="fi-FI" sz="1100" err="1">
                <a:cs typeface="Arial" panose="020B0604020202020204"/>
              </a:rPr>
              <a:t>bemötande</a:t>
            </a:r>
            <a:r>
              <a:rPr lang="fi-FI" sz="1100">
                <a:cs typeface="Arial" panose="020B0604020202020204"/>
              </a:rPr>
              <a:t> av en </a:t>
            </a:r>
            <a:r>
              <a:rPr lang="fi-FI" sz="1100" err="1">
                <a:cs typeface="Arial" panose="020B0604020202020204"/>
              </a:rPr>
              <a:t>boende</a:t>
            </a:r>
            <a:r>
              <a:rPr lang="fi-FI" sz="1100">
                <a:cs typeface="Arial" panose="020B0604020202020204"/>
              </a:rPr>
              <a:t> </a:t>
            </a:r>
            <a:r>
              <a:rPr lang="fi-FI" sz="1100" err="1">
                <a:cs typeface="Arial" panose="020B0604020202020204"/>
              </a:rPr>
              <a:t>med</a:t>
            </a:r>
            <a:r>
              <a:rPr lang="fi-FI" sz="1100">
                <a:cs typeface="Arial" panose="020B0604020202020204"/>
              </a:rPr>
              <a:t> </a:t>
            </a:r>
            <a:r>
              <a:rPr lang="fi-FI" sz="1100" err="1">
                <a:cs typeface="Arial" panose="020B0604020202020204"/>
              </a:rPr>
              <a:t>minnesjuka</a:t>
            </a:r>
            <a:r>
              <a:rPr lang="fi-FI" sz="1100">
                <a:cs typeface="Arial" panose="020B0604020202020204"/>
              </a:rPr>
              <a:t> - </a:t>
            </a:r>
            <a:r>
              <a:rPr lang="fi-FI" sz="1100" err="1">
                <a:cs typeface="Arial" panose="020B0604020202020204"/>
              </a:rPr>
              <a:t>utbildning</a:t>
            </a:r>
            <a:r>
              <a:rPr lang="fi-FI" sz="1100">
                <a:cs typeface="Arial" panose="020B0604020202020204"/>
              </a:rPr>
              <a:t> </a:t>
            </a:r>
            <a:r>
              <a:rPr lang="fi-FI" sz="1100" err="1">
                <a:cs typeface="Arial" panose="020B0604020202020204"/>
              </a:rPr>
              <a:t>pågår</a:t>
            </a:r>
            <a:endParaRPr lang="fi-FI" sz="1100">
              <a:cs typeface="Arial" panose="020B060402020202020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9652E28-B745-3928-E8F9-571AF58C965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4608000"/>
            <a:ext cx="171796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b="1" err="1">
                <a:solidFill>
                  <a:schemeClr val="accent5"/>
                </a:solidFill>
              </a:rPr>
              <a:t>Anmälningar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om</a:t>
            </a:r>
            <a:r>
              <a:rPr lang="fi-FI" sz="1600" b="1">
                <a:solidFill>
                  <a:schemeClr val="accent5"/>
                </a:solidFill>
              </a:rPr>
              <a:t> miss-</a:t>
            </a:r>
            <a:r>
              <a:rPr lang="fi-FI" sz="1600" b="1" err="1">
                <a:solidFill>
                  <a:schemeClr val="accent5"/>
                </a:solidFill>
              </a:rPr>
              <a:t>förhållanden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inom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socialvården</a:t>
            </a:r>
            <a:endParaRPr lang="en-US" sz="1600" b="1">
              <a:solidFill>
                <a:schemeClr val="accent5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B4EE3C-D6C8-35F7-B859-A76FC4BC436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98688" y="5901368"/>
            <a:ext cx="153580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3600">
                <a:cs typeface="Arial"/>
              </a:rPr>
              <a:t>1 </a:t>
            </a:r>
            <a:r>
              <a:rPr lang="fi-FI" sz="2400">
                <a:cs typeface="Arial"/>
              </a:rPr>
              <a:t>(1)</a:t>
            </a:r>
            <a:endParaRPr lang="fi-FI" sz="3600"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52443FC-DDA6-18FA-E840-3D9B20FDFE4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956490" y="4617226"/>
            <a:ext cx="171796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400" b="1" err="1">
                <a:solidFill>
                  <a:schemeClr val="accent5"/>
                </a:solidFill>
              </a:rPr>
              <a:t>Antal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anmäningar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om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negativ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händelse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från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klienter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eller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anhöriga</a:t>
            </a:r>
            <a:endParaRPr lang="en-US" sz="1400" b="1">
              <a:solidFill>
                <a:schemeClr val="accent5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5B7C989-185B-85F5-B8E3-0040D19F2F6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52328" y="5910594"/>
            <a:ext cx="153580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3600">
                <a:cs typeface="Arial"/>
              </a:rPr>
              <a:t>4 </a:t>
            </a:r>
            <a:r>
              <a:rPr lang="fi-FI" sz="2400">
                <a:cs typeface="Arial"/>
              </a:rPr>
              <a:t>(4)</a:t>
            </a:r>
            <a:endParaRPr lang="fi-FI" sz="3600">
              <a:cs typeface="Arial"/>
            </a:endParaRPr>
          </a:p>
        </p:txBody>
      </p:sp>
      <p:graphicFrame>
        <p:nvGraphicFramePr>
          <p:cNvPr id="11" name="Chart 10" descr="Diagram: &#10;Januari - April 2024 1118&#10;Januari - April 2025&#10;Maj - Augusti 2024&#10;Maj - Augusti 2025&#10;September - December 2024 &#10;September - December 2025">
            <a:extLst>
              <a:ext uri="{FF2B5EF4-FFF2-40B4-BE49-F238E27FC236}">
                <a16:creationId xmlns:a16="http://schemas.microsoft.com/office/drawing/2014/main" id="{FF4ABA3C-86A9-AABB-94D8-0F47E9C16FE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5208416"/>
              </p:ext>
            </p:extLst>
          </p:nvPr>
        </p:nvGraphicFramePr>
        <p:xfrm>
          <a:off x="4588135" y="2207246"/>
          <a:ext cx="3372620" cy="2318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58591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4950" cy="909638"/>
          </a:xfrm>
        </p:spPr>
        <p:txBody>
          <a:bodyPr/>
          <a:lstStyle/>
          <a:p>
            <a:r>
              <a:rPr lang="fi-FI" b="1" err="1"/>
              <a:t>Kundupplevelse</a:t>
            </a:r>
            <a:endParaRPr lang="en-US" sz="2000" b="1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AD95C6-BCA0-C11E-FFBC-ADDBE23D28ED}"/>
              </a:ext>
            </a:extLst>
          </p:cNvPr>
          <p:cNvSpPr txBox="1"/>
          <p:nvPr/>
        </p:nvSpPr>
        <p:spPr>
          <a:xfrm>
            <a:off x="1175718" y="1292790"/>
            <a:ext cx="6744234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Totala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mängden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av 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kundrespons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under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perioden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14 (6)</a:t>
            </a:r>
          </a:p>
        </p:txBody>
      </p:sp>
      <p:sp>
        <p:nvSpPr>
          <p:cNvPr id="12" name="TextBox 11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084572" y="4515637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 dirty="0">
                <a:solidFill>
                  <a:srgbClr val="213A8F"/>
                </a:solidFill>
                <a:latin typeface="Arial" panose="020B0604020202020204"/>
                <a:cs typeface="Arial"/>
              </a:rPr>
              <a:t>25</a:t>
            </a:r>
            <a:r>
              <a:rPr kumimoji="0" lang="fi-FI" sz="32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</a:t>
            </a:r>
            <a:r>
              <a:rPr lang="fi-FI" sz="2000" dirty="0">
                <a:solidFill>
                  <a:srgbClr val="213A8F"/>
                </a:solidFill>
                <a:latin typeface="Arial" panose="020B0604020202020204"/>
                <a:cs typeface="Arial"/>
              </a:rPr>
              <a:t>20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DF85A01-D162-40B8-8855-659FF10BED9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78569" y="1901869"/>
            <a:ext cx="22737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upplevde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att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man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brydde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sig om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mig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på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ett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helhetsmässigt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sätt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C92C84C-5C3B-F151-B025-3AE820B9A9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1807343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3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,5 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3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,33)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33EFF2A-7AAD-4B14-93EB-076EAD97215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3104317"/>
            <a:ext cx="14740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fick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hjälp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när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behövde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den 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813F58C-C780-EB84-E9DC-197FFF85751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2968628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  <a:cs typeface="Calibri"/>
              </a:rPr>
              <a:t>3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,58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3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,5)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38B1F1-1001-4506-A2FF-BEFB60A16B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9241" y="4238639"/>
            <a:ext cx="17176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kände mig trygg under vården / betjäningen 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05A3689-C501-4953-E1F0-5AC35DB951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42464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3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,75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3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1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B3F3FCD-B03B-4D2C-B901-F47C7C5B1A6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5562078"/>
            <a:ext cx="24197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Besluten i anslutning till min vård/mitt ärende fattades i samråd med mig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072D9F9-54CA-6247-2E21-04389A729E3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54629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  <a:cs typeface="Calibri"/>
              </a:rPr>
              <a:t>3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,58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2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83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314A2D-C318-415D-B409-0CD3638C31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26771" y="1874018"/>
            <a:ext cx="22112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vet hur min vård/mina tjänster kommer att fortsätta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2C1C1D-3F16-BDAD-4824-BA1E16A22AA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18073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3,5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2,5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ADA1682-79CB-477A-A9FB-04429119CA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25529" y="2936140"/>
            <a:ext cx="162697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Informationen som jag fick om vården / betjäningen var förståelig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1F4ED22-B579-FFEA-25A3-E180B31A858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2971659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  <a:cs typeface="Calibri"/>
              </a:rPr>
              <a:t>3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,5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(3,5)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C90F67E-E8DD-4501-A07D-85FF1F9BA78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13063" y="4319961"/>
            <a:ext cx="18138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tyckte att den betjäning jag fick var nyttig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63C17BA-C20A-A873-70A7-07D9EBCB38F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42386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  <a:cs typeface="Calibri"/>
              </a:rPr>
              <a:t>3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,67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0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A2EC4E5-2652-4DA6-BD05-8425B8DEF36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68147" y="5576606"/>
            <a:ext cx="16954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fick vård och service på mitt modersmål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F3BAA92-15CD-634E-EE8B-B88EC115830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545112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4,0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(4,0)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80024" y="711740"/>
            <a:ext cx="2857398" cy="203132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Positiv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respons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</a:p>
          <a:p>
            <a:pPr>
              <a:defRPr/>
            </a:pPr>
            <a:r>
              <a:rPr kumimoji="0" lang="fi-FI" sz="14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- NPS </a:t>
            </a:r>
            <a:r>
              <a:rPr lang="fi-FI" sz="1400" err="1">
                <a:latin typeface="Arial"/>
                <a:cs typeface="Arial"/>
              </a:rPr>
              <a:t>är</a:t>
            </a:r>
            <a:r>
              <a:rPr lang="fi-FI" sz="1400">
                <a:latin typeface="Arial"/>
                <a:cs typeface="Arial"/>
              </a:rPr>
              <a:t> </a:t>
            </a:r>
            <a:r>
              <a:rPr lang="fi-FI" sz="1400" err="1">
                <a:latin typeface="Arial"/>
                <a:cs typeface="Arial"/>
              </a:rPr>
              <a:t>på</a:t>
            </a:r>
            <a:r>
              <a:rPr lang="fi-FI" sz="1400">
                <a:latin typeface="Arial"/>
                <a:cs typeface="Arial"/>
              </a:rPr>
              <a:t> </a:t>
            </a:r>
            <a:r>
              <a:rPr lang="fi-FI" sz="1400" err="1">
                <a:latin typeface="Arial"/>
                <a:cs typeface="Arial"/>
              </a:rPr>
              <a:t>bra</a:t>
            </a:r>
            <a:r>
              <a:rPr lang="fi-FI" sz="1400">
                <a:latin typeface="Arial"/>
                <a:cs typeface="Arial"/>
              </a:rPr>
              <a:t> </a:t>
            </a:r>
            <a:r>
              <a:rPr lang="fi-FI" sz="1400" err="1">
                <a:latin typeface="Arial"/>
                <a:cs typeface="Arial"/>
              </a:rPr>
              <a:t>nivår</a:t>
            </a:r>
            <a:r>
              <a:rPr lang="fi-FI" sz="1400">
                <a:latin typeface="Arial"/>
                <a:cs typeface="Arial"/>
              </a:rPr>
              <a:t>, </a:t>
            </a:r>
            <a:r>
              <a:rPr lang="fi-FI" sz="1400" err="1">
                <a:latin typeface="Arial"/>
                <a:cs typeface="Arial"/>
              </a:rPr>
              <a:t>även</a:t>
            </a:r>
            <a:r>
              <a:rPr lang="fi-FI" sz="1400">
                <a:latin typeface="Arial"/>
                <a:cs typeface="Arial"/>
              </a:rPr>
              <a:t> </a:t>
            </a:r>
            <a:r>
              <a:rPr lang="fi-FI" sz="1400" err="1">
                <a:latin typeface="Arial"/>
                <a:cs typeface="Arial"/>
              </a:rPr>
              <a:t>om</a:t>
            </a:r>
            <a:r>
              <a:rPr lang="fi-FI" sz="1400">
                <a:latin typeface="Arial"/>
                <a:cs typeface="Arial"/>
              </a:rPr>
              <a:t> </a:t>
            </a:r>
            <a:r>
              <a:rPr lang="fi-FI" sz="1400" err="1">
                <a:latin typeface="Arial"/>
                <a:cs typeface="Arial"/>
              </a:rPr>
              <a:t>det</a:t>
            </a:r>
            <a:r>
              <a:rPr lang="fi-FI" sz="1400">
                <a:latin typeface="Arial"/>
                <a:cs typeface="Arial"/>
              </a:rPr>
              <a:t> </a:t>
            </a:r>
            <a:r>
              <a:rPr lang="fi-FI" sz="1400" err="1">
                <a:latin typeface="Arial"/>
                <a:cs typeface="Arial"/>
              </a:rPr>
              <a:t>minskat</a:t>
            </a:r>
            <a:r>
              <a:rPr lang="fi-FI" sz="1400">
                <a:latin typeface="Arial"/>
                <a:cs typeface="Arial"/>
              </a:rPr>
              <a:t> </a:t>
            </a:r>
            <a:r>
              <a:rPr lang="fi-FI" sz="1400" err="1">
                <a:latin typeface="Arial"/>
                <a:cs typeface="Arial"/>
              </a:rPr>
              <a:t>något</a:t>
            </a:r>
            <a:r>
              <a:rPr lang="fi-FI" sz="1400">
                <a:latin typeface="Arial"/>
                <a:cs typeface="Arial"/>
              </a:rPr>
              <a:t> </a:t>
            </a:r>
            <a:endParaRPr lang="fi-FI" sz="1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kumimoji="0" lang="fi-FI" sz="14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- I</a:t>
            </a:r>
            <a:r>
              <a:rPr kumimoji="0" lang="fi-FI" sz="1400" i="0" u="none" strike="noStrike" kern="1200" cap="none" spc="0" normalizeH="0" noProof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lang="fi-FI" sz="1400" err="1">
                <a:latin typeface="Arial"/>
                <a:cs typeface="Arial"/>
              </a:rPr>
              <a:t>våren</a:t>
            </a:r>
            <a:r>
              <a:rPr lang="fi-FI" sz="1400">
                <a:latin typeface="Arial"/>
                <a:cs typeface="Arial"/>
              </a:rPr>
              <a:t> 2024</a:t>
            </a:r>
            <a:r>
              <a:rPr kumimoji="0" lang="fi-FI" sz="1400" i="0" u="none" strike="noStrike" kern="1200" cap="none" spc="0" normalizeH="0" noProof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 THL-</a:t>
            </a:r>
            <a:r>
              <a:rPr kumimoji="0" lang="fi-FI" sz="1400" i="0" u="none" strike="noStrike" kern="1200" cap="none" spc="0" normalizeH="0" noProof="0" err="1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mätning</a:t>
            </a:r>
            <a:r>
              <a:rPr kumimoji="0" lang="fi-FI" sz="1400" i="0" u="none" strike="noStrike" kern="1200" cap="none" spc="0" normalizeH="0" noProof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fi-FI" sz="1400" i="0" u="none" strike="noStrike" kern="1200" cap="none" spc="0" normalizeH="0" noProof="0" err="1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var</a:t>
            </a:r>
            <a:r>
              <a:rPr kumimoji="0" lang="fi-FI" sz="1400" i="0" u="none" strike="noStrike" kern="1200" cap="none" spc="0" normalizeH="0" noProof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 NPS 34 (hela </a:t>
            </a:r>
            <a:r>
              <a:rPr kumimoji="0" lang="fi-FI" sz="1400" i="0" u="none" strike="noStrike" kern="1200" cap="none" spc="0" normalizeH="0" noProof="0" err="1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landets</a:t>
            </a:r>
            <a:r>
              <a:rPr kumimoji="0" lang="fi-FI" sz="1400" i="0" u="none" strike="noStrike" kern="1200" cap="none" spc="0" normalizeH="0" noProof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fi-FI" sz="1400" i="0" u="none" strike="noStrike" kern="1200" cap="none" spc="0" normalizeH="0" noProof="0" err="1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medeltal</a:t>
            </a:r>
            <a:r>
              <a:rPr kumimoji="0" lang="fi-FI" sz="1400" i="0" u="none" strike="noStrike" kern="1200" cap="none" spc="0" normalizeH="0" noProof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 36)</a:t>
            </a:r>
            <a:endParaRPr lang="fi-FI" sz="140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Negativ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 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respons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  <a:p>
            <a:pPr>
              <a:defRPr/>
            </a:pPr>
            <a:r>
              <a:rPr kumimoji="0" lang="fi-FI" sz="14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- </a:t>
            </a:r>
            <a:r>
              <a:rPr lang="fi-FI" sz="1400" err="1">
                <a:latin typeface="Arial"/>
                <a:cs typeface="Arial"/>
              </a:rPr>
              <a:t>Få</a:t>
            </a:r>
            <a:r>
              <a:rPr lang="fi-FI" sz="1400">
                <a:latin typeface="Arial"/>
                <a:cs typeface="Arial"/>
              </a:rPr>
              <a:t> </a:t>
            </a:r>
            <a:r>
              <a:rPr lang="fi-FI" sz="1400" err="1">
                <a:latin typeface="Arial"/>
                <a:cs typeface="Arial"/>
              </a:rPr>
              <a:t>svar</a:t>
            </a:r>
            <a:endParaRPr lang="fi-FI" sz="140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/>
              <a:cs typeface="Arial"/>
            </a:endParaRP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6E09F109-ADBA-1780-40A6-8753F266EC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72070" y="711740"/>
            <a:ext cx="659625" cy="659625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CF3BEB49-B738-30B9-FA55-DF1F8A1E45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672069" y="2008485"/>
            <a:ext cx="659625" cy="659625"/>
          </a:xfrm>
          <a:prstGeom prst="rect">
            <a:avLst/>
          </a:prstGeom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C1B6ABA3-AAC7-6ECF-BFA2-DC231A1220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3855" y="3141161"/>
            <a:ext cx="2337717" cy="1160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Straight Arrow Connector 2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47120C08-954E-E04C-0256-5519AFBDF9E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 flipV="1">
            <a:off x="4922982" y="3429000"/>
            <a:ext cx="160295" cy="733458"/>
          </a:xfrm>
          <a:prstGeom prst="straightConnector1">
            <a:avLst/>
          </a:prstGeom>
          <a:noFill/>
          <a:ln w="38100" cap="flat" cmpd="sng" algn="ctr">
            <a:solidFill>
              <a:srgbClr val="213A8F"/>
            </a:solidFill>
            <a:prstDash val="solid"/>
            <a:miter lim="800000"/>
            <a:tailEnd type="triangle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1752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5505" cy="909453"/>
          </a:xfrm>
        </p:spPr>
        <p:txBody>
          <a:bodyPr/>
          <a:lstStyle/>
          <a:p>
            <a:r>
              <a:rPr lang="fi-FI" sz="4000" b="1" err="1"/>
              <a:t>Delaktighetsarbete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05433" y="1323453"/>
            <a:ext cx="5111144" cy="2434731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2" y="1431453"/>
            <a:ext cx="5111143" cy="18158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400" b="1">
                <a:solidFill>
                  <a:schemeClr val="accent5"/>
                </a:solidFill>
                <a:latin typeface="+mj-lt"/>
              </a:rPr>
              <a:t>Hur stöder man  kunders och nära anhörigas delaktighet i planeringen, genomförandet och utvärderingen av tjänsterna:</a:t>
            </a:r>
          </a:p>
          <a:p>
            <a:r>
              <a:rPr lang="fi-FI" sz="1400">
                <a:cs typeface="Arial" panose="020B0604020202020204"/>
              </a:rPr>
              <a:t>- </a:t>
            </a:r>
            <a:r>
              <a:rPr lang="fi-FI" sz="1400" err="1">
                <a:cs typeface="Arial" panose="020B0604020202020204"/>
              </a:rPr>
              <a:t>Gemensamma</a:t>
            </a:r>
            <a:r>
              <a:rPr lang="fi-FI" sz="1400">
                <a:cs typeface="Arial" panose="020B0604020202020204"/>
              </a:rPr>
              <a:t> </a:t>
            </a:r>
            <a:r>
              <a:rPr lang="fi-FI" sz="1400" err="1">
                <a:cs typeface="Arial" panose="020B0604020202020204"/>
              </a:rPr>
              <a:t>anhörigkvällar</a:t>
            </a:r>
            <a:r>
              <a:rPr lang="fi-FI" sz="1400">
                <a:cs typeface="Arial" panose="020B0604020202020204"/>
              </a:rPr>
              <a:t> </a:t>
            </a:r>
            <a:r>
              <a:rPr lang="fi-FI" sz="1400" err="1">
                <a:cs typeface="Arial" panose="020B0604020202020204"/>
              </a:rPr>
              <a:t>ordnats</a:t>
            </a:r>
            <a:endParaRPr lang="fi-FI" sz="1400">
              <a:cs typeface="Arial" panose="020B0604020202020204"/>
            </a:endParaRPr>
          </a:p>
          <a:p>
            <a:r>
              <a:rPr lang="fi-FI" sz="1400">
                <a:cs typeface="Arial" panose="020B0604020202020204"/>
              </a:rPr>
              <a:t>- </a:t>
            </a:r>
            <a:r>
              <a:rPr lang="fi-FI" sz="1400" err="1">
                <a:cs typeface="Arial" panose="020B0604020202020204"/>
              </a:rPr>
              <a:t>Haipro</a:t>
            </a:r>
            <a:r>
              <a:rPr lang="fi-FI" sz="1400">
                <a:cs typeface="Arial" panose="020B0604020202020204"/>
              </a:rPr>
              <a:t> i </a:t>
            </a:r>
            <a:r>
              <a:rPr lang="fi-FI" sz="1400" err="1">
                <a:cs typeface="Arial" panose="020B0604020202020204"/>
              </a:rPr>
              <a:t>bruk</a:t>
            </a:r>
            <a:endParaRPr lang="fi-FI" sz="1400">
              <a:cs typeface="Arial" panose="020B0604020202020204"/>
            </a:endParaRPr>
          </a:p>
          <a:p>
            <a:r>
              <a:rPr lang="fi-FI" sz="1400">
                <a:cs typeface="Arial" panose="020B0604020202020204"/>
              </a:rPr>
              <a:t>- </a:t>
            </a:r>
            <a:r>
              <a:rPr lang="fi-FI" sz="1400" err="1">
                <a:cs typeface="Arial" panose="020B0604020202020204"/>
              </a:rPr>
              <a:t>Feedbacksystemet</a:t>
            </a:r>
            <a:r>
              <a:rPr lang="fi-FI" sz="1400">
                <a:cs typeface="Arial" panose="020B0604020202020204"/>
              </a:rPr>
              <a:t> i </a:t>
            </a:r>
            <a:r>
              <a:rPr lang="fi-FI" sz="1400" err="1">
                <a:cs typeface="Arial" panose="020B0604020202020204"/>
              </a:rPr>
              <a:t>bruk</a:t>
            </a:r>
            <a:r>
              <a:rPr lang="fi-FI" sz="1400">
                <a:cs typeface="Arial" panose="020B0604020202020204"/>
              </a:rPr>
              <a:t> </a:t>
            </a:r>
            <a:endParaRPr lang="fi-FI">
              <a:cs typeface="Arial" panose="020B0604020202020204"/>
            </a:endParaRPr>
          </a:p>
          <a:p>
            <a:r>
              <a:rPr lang="fi-FI" sz="1400">
                <a:cs typeface="Arial" panose="020B0604020202020204"/>
              </a:rPr>
              <a:t>- </a:t>
            </a:r>
            <a:r>
              <a:rPr lang="fi-FI" sz="1400" err="1">
                <a:cs typeface="Arial" panose="020B0604020202020204"/>
              </a:rPr>
              <a:t>Kunderna</a:t>
            </a:r>
            <a:r>
              <a:rPr lang="fi-FI" sz="1400">
                <a:cs typeface="Arial" panose="020B0604020202020204"/>
              </a:rPr>
              <a:t> </a:t>
            </a:r>
            <a:r>
              <a:rPr lang="fi-FI" sz="1400" err="1">
                <a:cs typeface="Arial" panose="020B0604020202020204"/>
              </a:rPr>
              <a:t>deltar</a:t>
            </a:r>
            <a:r>
              <a:rPr lang="fi-FI" sz="1400">
                <a:cs typeface="Arial" panose="020B0604020202020204"/>
              </a:rPr>
              <a:t> i RAI-</a:t>
            </a:r>
            <a:r>
              <a:rPr lang="fi-FI" sz="1400" err="1">
                <a:cs typeface="Arial" panose="020B0604020202020204"/>
              </a:rPr>
              <a:t>bedömningarna</a:t>
            </a:r>
            <a:r>
              <a:rPr lang="fi-FI" sz="1400">
                <a:cs typeface="Arial" panose="020B0604020202020204"/>
              </a:rPr>
              <a:t> </a:t>
            </a:r>
          </a:p>
          <a:p>
            <a:endParaRPr lang="en-US" sz="1400" b="1">
              <a:solidFill>
                <a:schemeClr val="accent5"/>
              </a:solidFill>
              <a:latin typeface="+mj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5" y="1431453"/>
            <a:ext cx="526886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sv-SE" sz="1400" b="1">
                <a:solidFill>
                  <a:schemeClr val="accent5"/>
                </a:solidFill>
                <a:latin typeface="+mj-lt"/>
              </a:rPr>
              <a:t>Vilka teman har man kommit överens om tillsammans med organisationer för att utveckla tjänsterna:</a:t>
            </a:r>
          </a:p>
          <a:p>
            <a:pPr lvl="0"/>
            <a:r>
              <a:rPr lang="fi-FI" sz="1400" err="1">
                <a:cs typeface="Arial" panose="020B0604020202020204"/>
              </a:rPr>
              <a:t>Regelbundna</a:t>
            </a:r>
            <a:r>
              <a:rPr lang="fi-FI" sz="1400">
                <a:cs typeface="Arial" panose="020B0604020202020204"/>
              </a:rPr>
              <a:t> </a:t>
            </a:r>
            <a:r>
              <a:rPr lang="fi-FI" sz="1400" err="1">
                <a:cs typeface="Arial" panose="020B0604020202020204"/>
              </a:rPr>
              <a:t>träffar</a:t>
            </a:r>
            <a:r>
              <a:rPr lang="fi-FI" sz="1400">
                <a:cs typeface="Arial" panose="020B0604020202020204"/>
              </a:rPr>
              <a:t> </a:t>
            </a:r>
            <a:r>
              <a:rPr lang="fi-FI" sz="1400" err="1">
                <a:cs typeface="Arial" panose="020B0604020202020204"/>
              </a:rPr>
              <a:t>med</a:t>
            </a:r>
            <a:r>
              <a:rPr lang="fi-FI" sz="1400">
                <a:cs typeface="Arial" panose="020B0604020202020204"/>
              </a:rPr>
              <a:t> </a:t>
            </a:r>
            <a:r>
              <a:rPr lang="fi-FI" sz="1400" err="1">
                <a:cs typeface="Arial" panose="020B0604020202020204"/>
              </a:rPr>
              <a:t>föreningar</a:t>
            </a:r>
            <a:endParaRPr lang="fi-FI" sz="1400">
              <a:cs typeface="Arial" panose="020B0604020202020204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72DC3C-25D3-2071-DC1A-6ADA83D9956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3" y="4306146"/>
            <a:ext cx="5111144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400" b="1">
                <a:solidFill>
                  <a:schemeClr val="accent5"/>
                </a:solidFill>
                <a:latin typeface="+mj-lt"/>
              </a:rPr>
              <a:t>Klienter, erfarenhetsexperter eller ett </a:t>
            </a:r>
            <a:r>
              <a:rPr lang="sv-SE" sz="1400" b="1" err="1">
                <a:solidFill>
                  <a:schemeClr val="accent5"/>
                </a:solidFill>
                <a:latin typeface="+mj-lt"/>
              </a:rPr>
              <a:t>kundråd</a:t>
            </a:r>
            <a:r>
              <a:rPr lang="sv-SE" sz="1400" b="1">
                <a:solidFill>
                  <a:schemeClr val="accent5"/>
                </a:solidFill>
                <a:latin typeface="+mj-lt"/>
              </a:rPr>
              <a:t> är involverade i utvecklingen och utvärderingen av tjänsterna:</a:t>
            </a:r>
          </a:p>
          <a:p>
            <a:r>
              <a:rPr lang="fi-FI" sz="1200">
                <a:solidFill>
                  <a:schemeClr val="bg1"/>
                </a:solidFill>
              </a:rPr>
              <a:t> </a:t>
            </a:r>
            <a:r>
              <a:rPr lang="fi-FI" sz="1400" err="1"/>
              <a:t>Ordnats</a:t>
            </a:r>
            <a:r>
              <a:rPr lang="fi-FI" sz="1400"/>
              <a:t> </a:t>
            </a:r>
            <a:r>
              <a:rPr lang="fi-FI" sz="1400" err="1"/>
              <a:t>gemensamma</a:t>
            </a:r>
            <a:r>
              <a:rPr lang="fi-FI" sz="1400"/>
              <a:t> </a:t>
            </a:r>
            <a:r>
              <a:rPr lang="fi-FI" sz="1400" err="1"/>
              <a:t>anhörigkvällar</a:t>
            </a:r>
            <a:endParaRPr lang="fi-FI" sz="1400"/>
          </a:p>
          <a:p>
            <a:r>
              <a:rPr lang="sv-SE" sz="1400"/>
              <a:t>​</a:t>
            </a:r>
            <a:endParaRPr lang="fi-FI" sz="1400" strike="sngStrike">
              <a:cs typeface="Times New Roman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D3D0E33-C044-69BA-5072-E7EA05E13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6581754" y="3264339"/>
            <a:ext cx="5268869" cy="3081597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9E2315-12F2-68DA-4393-F0437FF5C3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4" y="3372339"/>
            <a:ext cx="5268870" cy="18158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400" b="1">
                <a:solidFill>
                  <a:schemeClr val="accent5"/>
                </a:solidFill>
                <a:latin typeface="+mj-lt"/>
              </a:rPr>
              <a:t>Vilka åtgärder har vidtagits  på basen av klienters och anhörigas anmälningar om negativa och nära ögat händelser samt påminnelser och klagomål:</a:t>
            </a:r>
          </a:p>
          <a:p>
            <a:endParaRPr lang="sv-SE" sz="1400" b="1">
              <a:solidFill>
                <a:schemeClr val="accent4"/>
              </a:solidFill>
              <a:latin typeface="+mj-lt"/>
            </a:endParaRPr>
          </a:p>
          <a:p>
            <a:r>
              <a:rPr lang="fi-FI" sz="1400">
                <a:cs typeface="Arial"/>
              </a:rPr>
              <a:t>- </a:t>
            </a:r>
            <a:r>
              <a:rPr lang="fi-FI" sz="1400" err="1">
                <a:cs typeface="Arial"/>
              </a:rPr>
              <a:t>Fortbildning</a:t>
            </a:r>
            <a:r>
              <a:rPr lang="fi-FI" sz="1400">
                <a:cs typeface="Arial"/>
              </a:rPr>
              <a:t> i </a:t>
            </a:r>
            <a:r>
              <a:rPr lang="fi-FI" sz="1400" err="1">
                <a:cs typeface="Arial"/>
              </a:rPr>
              <a:t>hotfulla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och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våldsituationer</a:t>
            </a:r>
            <a:endParaRPr lang="fi-FI" sz="1400">
              <a:cs typeface="Arial"/>
            </a:endParaRPr>
          </a:p>
          <a:p>
            <a:r>
              <a:rPr lang="fi-FI" sz="1400">
                <a:cs typeface="Arial"/>
              </a:rPr>
              <a:t>- </a:t>
            </a:r>
            <a:r>
              <a:rPr lang="fi-FI" sz="1400" err="1">
                <a:cs typeface="Arial"/>
              </a:rPr>
              <a:t>Förbättra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personalalarmfunktioner</a:t>
            </a:r>
            <a:endParaRPr lang="fi-FI" sz="1400">
              <a:cs typeface="Arial"/>
            </a:endParaRPr>
          </a:p>
          <a:p>
            <a:r>
              <a:rPr lang="fi-FI" sz="1400">
                <a:cs typeface="Arial"/>
              </a:rPr>
              <a:t>- </a:t>
            </a:r>
            <a:r>
              <a:rPr lang="fi-FI" sz="1400" err="1">
                <a:cs typeface="Arial"/>
              </a:rPr>
              <a:t>Bättre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information</a:t>
            </a:r>
            <a:endParaRPr lang="fi-FI" sz="1400">
              <a:cs typeface="Arial"/>
            </a:endParaRPr>
          </a:p>
          <a:p>
            <a:r>
              <a:rPr lang="fi-FI" sz="1400">
                <a:cs typeface="Arial"/>
              </a:rPr>
              <a:t>- </a:t>
            </a:r>
            <a:r>
              <a:rPr lang="fi-FI" sz="1400" err="1">
                <a:cs typeface="Arial"/>
              </a:rPr>
              <a:t>Tätt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samarbete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med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kund</a:t>
            </a:r>
            <a:r>
              <a:rPr lang="fi-FI" sz="1400">
                <a:cs typeface="Arial"/>
              </a:rPr>
              <a:t>- </a:t>
            </a:r>
            <a:r>
              <a:rPr lang="fi-FI" sz="1400" err="1">
                <a:cs typeface="Arial"/>
              </a:rPr>
              <a:t>och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servicehandledning</a:t>
            </a:r>
            <a:r>
              <a:rPr lang="fi-FI" sz="1400">
                <a:cs typeface="Arial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38526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327754" cy="774907"/>
          </a:xfrm>
        </p:spPr>
        <p:txBody>
          <a:bodyPr>
            <a:normAutofit/>
          </a:bodyPr>
          <a:lstStyle/>
          <a:p>
            <a:r>
              <a:rPr lang="fi-FI" b="1"/>
              <a:t>Personal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46843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600" b="1">
                <a:solidFill>
                  <a:schemeClr val="accent5"/>
                </a:solidFill>
              </a:rPr>
              <a:t>Personalstyrka</a:t>
            </a:r>
          </a:p>
          <a:p>
            <a:r>
              <a:rPr lang="fi-FI" sz="1600"/>
              <a:t>Personal:     1105</a:t>
            </a:r>
            <a:endParaRPr lang="fi-FI" sz="1600">
              <a:cs typeface="Arial"/>
            </a:endParaRPr>
          </a:p>
          <a:p>
            <a:endParaRPr lang="fi-FI" sz="1600"/>
          </a:p>
          <a:p>
            <a:r>
              <a:rPr lang="fi-FI" sz="1600" err="1"/>
              <a:t>Fastanställda</a:t>
            </a:r>
            <a:r>
              <a:rPr lang="fi-FI" sz="1600"/>
              <a:t>:  881</a:t>
            </a:r>
            <a:endParaRPr lang="fi-FI" sz="1600">
              <a:cs typeface="Arial"/>
            </a:endParaRPr>
          </a:p>
          <a:p>
            <a:endParaRPr lang="fi-FI" sz="1600"/>
          </a:p>
          <a:p>
            <a:r>
              <a:rPr lang="fi-FI" sz="1600" err="1"/>
              <a:t>Vikarier</a:t>
            </a:r>
            <a:r>
              <a:rPr lang="fi-FI" sz="1600"/>
              <a:t>:   184 </a:t>
            </a:r>
            <a:endParaRPr lang="fi-FI" sz="1600">
              <a:cs typeface="Arial"/>
            </a:endParaRPr>
          </a:p>
          <a:p>
            <a:endParaRPr lang="fi-FI" sz="1600">
              <a:cs typeface="Arial"/>
            </a:endParaRPr>
          </a:p>
          <a:p>
            <a:r>
              <a:rPr lang="fi-FI" sz="1600">
                <a:solidFill>
                  <a:srgbClr val="213A8F"/>
                </a:solidFill>
                <a:cs typeface="Arial"/>
              </a:rPr>
              <a:t>VOV     40</a:t>
            </a:r>
          </a:p>
          <a:p>
            <a:pPr>
              <a:lnSpc>
                <a:spcPct val="150000"/>
              </a:lnSpc>
            </a:pPr>
            <a:endParaRPr lang="en-US" sz="14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29DF03-3E5E-F5BD-1388-9DB8FC9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15905" y="1674287"/>
            <a:ext cx="3457332" cy="283154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baseline="0" err="1">
                <a:solidFill>
                  <a:schemeClr val="accent5"/>
                </a:solidFill>
              </a:rPr>
              <a:t>Arbetarsäkerhetsanmälningar</a:t>
            </a:r>
            <a:r>
              <a:rPr lang="fi-FI" sz="1600" b="1" baseline="0">
                <a:solidFill>
                  <a:schemeClr val="accent5"/>
                </a:solidFill>
              </a:rPr>
              <a:t> via </a:t>
            </a:r>
            <a:r>
              <a:rPr lang="fi-FI" sz="1600" b="1" baseline="0" err="1">
                <a:solidFill>
                  <a:schemeClr val="accent5"/>
                </a:solidFill>
              </a:rPr>
              <a:t>HaiPro</a:t>
            </a:r>
            <a:endParaRPr lang="fi-FI" sz="1600" b="1" err="1">
              <a:solidFill>
                <a:schemeClr val="accent5"/>
              </a:solidFill>
              <a:cs typeface="Arial"/>
            </a:endParaRPr>
          </a:p>
          <a:p>
            <a:r>
              <a:rPr lang="fi-FI" sz="1600" baseline="0" err="1"/>
              <a:t>Antal</a:t>
            </a:r>
            <a:r>
              <a:rPr lang="fi-FI" sz="1600" baseline="0"/>
              <a:t> </a:t>
            </a:r>
            <a:r>
              <a:rPr lang="fi-FI" sz="1600" baseline="0" err="1"/>
              <a:t>anmälningar</a:t>
            </a:r>
            <a:r>
              <a:rPr lang="fi-FI" sz="1600" baseline="0"/>
              <a:t>:</a:t>
            </a:r>
            <a:r>
              <a:rPr lang="fi-FI" sz="1600"/>
              <a:t> 209 (189)</a:t>
            </a:r>
            <a:endParaRPr lang="fi-FI" sz="1600" baseline="0">
              <a:cs typeface="Arial"/>
            </a:endParaRPr>
          </a:p>
          <a:p>
            <a:endParaRPr lang="fi-FI" baseline="0"/>
          </a:p>
          <a:p>
            <a:r>
              <a:rPr lang="fi-FI" sz="1600"/>
              <a:t>De </a:t>
            </a:r>
            <a:r>
              <a:rPr lang="fi-FI" sz="1600" err="1"/>
              <a:t>vanligaste</a:t>
            </a:r>
            <a:r>
              <a:rPr lang="fi-FI" sz="1600"/>
              <a:t> </a:t>
            </a:r>
            <a:r>
              <a:rPr lang="fi-FI" sz="1600" err="1"/>
              <a:t>typerna</a:t>
            </a:r>
            <a:r>
              <a:rPr lang="fi-FI" sz="1600"/>
              <a:t> av </a:t>
            </a:r>
            <a:r>
              <a:rPr lang="fi-FI" sz="1600" err="1"/>
              <a:t>händelser</a:t>
            </a:r>
            <a:r>
              <a:rPr lang="fi-FI" sz="1600"/>
              <a:t>: </a:t>
            </a:r>
            <a:endParaRPr lang="fi-FI" sz="1600"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600">
                <a:cs typeface="Arial"/>
              </a:rPr>
              <a:t>Hot och </a:t>
            </a:r>
            <a:r>
              <a:rPr lang="fi-FI" sz="1600" err="1">
                <a:cs typeface="Arial"/>
              </a:rPr>
              <a:t>våld</a:t>
            </a:r>
            <a:r>
              <a:rPr lang="fi-FI" sz="1600">
                <a:cs typeface="Arial"/>
              </a:rPr>
              <a:t> </a:t>
            </a:r>
          </a:p>
          <a:p>
            <a:pPr marL="342900" indent="-342900">
              <a:buAutoNum type="arabicPeriod"/>
            </a:pPr>
            <a:r>
              <a:rPr lang="fi-FI" sz="1600">
                <a:cs typeface="Arial"/>
              </a:rPr>
              <a:t>Annat (</a:t>
            </a:r>
            <a:r>
              <a:rPr lang="fi-FI" sz="1600" err="1">
                <a:cs typeface="Arial"/>
              </a:rPr>
              <a:t>som</a:t>
            </a:r>
            <a:r>
              <a:rPr lang="fi-FI" sz="1600">
                <a:cs typeface="Arial"/>
              </a:rPr>
              <a:t> </a:t>
            </a:r>
            <a:r>
              <a:rPr lang="fi-FI" sz="1600" err="1">
                <a:cs typeface="Arial"/>
              </a:rPr>
              <a:t>inte</a:t>
            </a:r>
            <a:r>
              <a:rPr lang="fi-FI" sz="1600">
                <a:cs typeface="Arial"/>
              </a:rPr>
              <a:t> </a:t>
            </a:r>
            <a:r>
              <a:rPr lang="fi-FI" sz="1600" err="1">
                <a:cs typeface="Arial"/>
              </a:rPr>
              <a:t>finns</a:t>
            </a:r>
            <a:r>
              <a:rPr lang="fi-FI" sz="1600">
                <a:cs typeface="Arial"/>
              </a:rPr>
              <a:t> </a:t>
            </a:r>
            <a:r>
              <a:rPr lang="fi-FI" sz="1600" err="1">
                <a:cs typeface="Arial"/>
              </a:rPr>
              <a:t>på</a:t>
            </a:r>
            <a:r>
              <a:rPr lang="fi-FI" sz="1600">
                <a:cs typeface="Arial"/>
              </a:rPr>
              <a:t> listan)</a:t>
            </a:r>
          </a:p>
          <a:p>
            <a:pPr marL="342900" indent="-342900">
              <a:buAutoNum type="arabicPeriod"/>
            </a:pPr>
            <a:r>
              <a:rPr lang="fi-FI" sz="1600" err="1">
                <a:cs typeface="Arial"/>
              </a:rPr>
              <a:t>Fallolycka</a:t>
            </a:r>
            <a:r>
              <a:rPr lang="fi-FI" sz="1600">
                <a:cs typeface="Arial"/>
              </a:rPr>
              <a:t>, </a:t>
            </a:r>
            <a:r>
              <a:rPr lang="fi-FI" sz="1600" err="1">
                <a:cs typeface="Arial"/>
              </a:rPr>
              <a:t>halkolycka</a:t>
            </a:r>
            <a:r>
              <a:rPr lang="fi-FI" sz="1600">
                <a:cs typeface="Arial"/>
              </a:rPr>
              <a:t> </a:t>
            </a:r>
            <a:r>
              <a:rPr lang="fi-FI" sz="1600" err="1">
                <a:cs typeface="Arial"/>
              </a:rPr>
              <a:t>eller</a:t>
            </a:r>
            <a:r>
              <a:rPr lang="fi-FI" sz="1600">
                <a:cs typeface="Arial"/>
              </a:rPr>
              <a:t> </a:t>
            </a:r>
            <a:r>
              <a:rPr lang="fi-FI" sz="1600" err="1">
                <a:cs typeface="Arial"/>
              </a:rPr>
              <a:t>snubbling</a:t>
            </a:r>
            <a:endParaRPr lang="fi-FI" sz="1600">
              <a:cs typeface="Arial"/>
            </a:endParaRPr>
          </a:p>
          <a:p>
            <a:endParaRPr lang="fi-FI" sz="1600">
              <a:cs typeface="Arial"/>
            </a:endParaRPr>
          </a:p>
          <a:p>
            <a:endParaRPr lang="fi-FI" sz="1600">
              <a:cs typeface="Arial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47128" y="1674287"/>
            <a:ext cx="3926508" cy="206210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>
                <a:solidFill>
                  <a:srgbClr val="00A174"/>
                </a:solidFill>
              </a:rPr>
              <a:t>Åtgärder som främjar arbetarnas välmående</a:t>
            </a:r>
          </a:p>
          <a:p>
            <a:r>
              <a:rPr lang="en-US" sz="1600">
                <a:cs typeface="Arial"/>
              </a:rPr>
              <a:t>- </a:t>
            </a:r>
            <a:r>
              <a:rPr lang="en-US" sz="1600" err="1">
                <a:cs typeface="Arial"/>
              </a:rPr>
              <a:t>Utvecklingssamtal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och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arbetshandledning</a:t>
            </a:r>
            <a:endParaRPr lang="en-US" sz="1600">
              <a:cs typeface="Arial"/>
            </a:endParaRPr>
          </a:p>
          <a:p>
            <a:r>
              <a:rPr lang="en-US" sz="1600">
                <a:cs typeface="Arial"/>
              </a:rPr>
              <a:t>- </a:t>
            </a:r>
            <a:r>
              <a:rPr lang="en-US" sz="1600" err="1">
                <a:cs typeface="Arial"/>
              </a:rPr>
              <a:t>Regelbunden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genomgång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och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korrigerande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åtgärder</a:t>
            </a:r>
            <a:r>
              <a:rPr lang="en-US" sz="1600">
                <a:cs typeface="Arial"/>
              </a:rPr>
              <a:t> av </a:t>
            </a:r>
            <a:r>
              <a:rPr lang="en-US" sz="1600" err="1">
                <a:cs typeface="Arial"/>
              </a:rPr>
              <a:t>Haipro</a:t>
            </a:r>
            <a:endParaRPr lang="en-US" sz="1600">
              <a:cs typeface="Arial"/>
            </a:endParaRPr>
          </a:p>
          <a:p>
            <a:r>
              <a:rPr lang="en-US" sz="1600">
                <a:cs typeface="Arial"/>
              </a:rPr>
              <a:t>- E-</a:t>
            </a:r>
            <a:r>
              <a:rPr lang="en-US" sz="1600" err="1">
                <a:cs typeface="Arial"/>
              </a:rPr>
              <a:t>passi</a:t>
            </a:r>
          </a:p>
          <a:p>
            <a:r>
              <a:rPr lang="en-US" sz="1600">
                <a:cs typeface="Arial"/>
              </a:rPr>
              <a:t>- </a:t>
            </a:r>
            <a:r>
              <a:rPr lang="en-US" sz="1600" err="1">
                <a:cs typeface="Arial"/>
              </a:rPr>
              <a:t>Utvecklingsdagar</a:t>
            </a:r>
            <a:endParaRPr lang="en-US" sz="1600"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510217-0C8D-2E97-58A5-04DBA954B1A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4124782"/>
            <a:ext cx="3329922" cy="169277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Total </a:t>
            </a:r>
            <a:r>
              <a:rPr lang="fi-FI" sz="1600" b="1" err="1">
                <a:solidFill>
                  <a:schemeClr val="accent5"/>
                </a:solidFill>
              </a:rPr>
              <a:t>mängd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frånvarodagar</a:t>
            </a:r>
            <a:r>
              <a:rPr lang="fi-FI" sz="1600" b="1">
                <a:solidFill>
                  <a:schemeClr val="accent5"/>
                </a:solidFill>
              </a:rPr>
              <a:t>/ </a:t>
            </a:r>
            <a:r>
              <a:rPr lang="fi-FI" sz="1600" b="1" err="1">
                <a:solidFill>
                  <a:schemeClr val="accent5"/>
                </a:solidFill>
              </a:rPr>
              <a:t>antal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sjukfrånvarodagar</a:t>
            </a:r>
            <a:endParaRPr lang="fi-FI" sz="1600" b="1">
              <a:solidFill>
                <a:schemeClr val="accent5"/>
              </a:solidFill>
            </a:endParaRPr>
          </a:p>
          <a:p>
            <a:endParaRPr lang="fi-FI" sz="1400" b="1"/>
          </a:p>
          <a:p>
            <a:r>
              <a:rPr lang="fi-FI" sz="2000" b="1">
                <a:cs typeface="Arial"/>
              </a:rPr>
              <a:t>7,8% / </a:t>
            </a:r>
            <a:r>
              <a:rPr lang="fi-FI" sz="2000" b="1" err="1">
                <a:cs typeface="Arial"/>
              </a:rPr>
              <a:t>arbets-förhållandedagar</a:t>
            </a:r>
            <a:endParaRPr lang="fi-FI" b="1" err="1">
              <a:cs typeface="Arial"/>
            </a:endParaRPr>
          </a:p>
          <a:p>
            <a:endParaRPr lang="fi-FI">
              <a:solidFill>
                <a:schemeClr val="accent4"/>
              </a:solidFill>
              <a:cs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C6C33A5-345B-5CC9-4D47-71B591630B5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538468" y="6029405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defRPr/>
            </a:pPr>
            <a:r>
              <a:rPr lang="fi-FI" sz="3200">
                <a:solidFill>
                  <a:srgbClr val="213A8F"/>
                </a:solidFill>
                <a:latin typeface="Arial" panose="020B0604020202020204"/>
                <a:cs typeface="Arial"/>
              </a:rPr>
              <a:t>14 </a:t>
            </a:r>
            <a:r>
              <a:rPr kumimoji="0" lang="fi-FI" sz="20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</a:t>
            </a:r>
            <a:r>
              <a:rPr lang="fi-FI" sz="2000">
                <a:solidFill>
                  <a:srgbClr val="213A8F"/>
                </a:solidFill>
                <a:latin typeface="Arial" panose="020B0604020202020204"/>
                <a:cs typeface="Arial"/>
              </a:rPr>
              <a:t>4</a:t>
            </a:r>
            <a:r>
              <a:rPr kumimoji="0" lang="fi-FI" sz="20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  <a:r>
              <a:rPr lang="fi-FI" sz="2000">
                <a:solidFill>
                  <a:srgbClr val="213A8F"/>
                </a:solidFill>
                <a:latin typeface="Arial" panose="020B0604020202020204"/>
                <a:cs typeface="Arial"/>
              </a:rPr>
              <a:t> </a:t>
            </a:r>
            <a:endParaRPr lang="fi-FI" sz="20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/>
              <a:cs typeface="Arial"/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E7B59CFE-52E1-CF2E-0AE7-98196563B0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515" y="4657805"/>
            <a:ext cx="2752725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Straight Arrow Connector 2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8BEB1FD5-CE4E-BE93-6FBB-6E0AEE0E5A1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 flipV="1">
            <a:off x="6376877" y="5009745"/>
            <a:ext cx="0" cy="822034"/>
          </a:xfrm>
          <a:prstGeom prst="straightConnector1">
            <a:avLst/>
          </a:prstGeom>
          <a:noFill/>
          <a:ln w="38100" cap="flat" cmpd="sng" algn="ctr">
            <a:solidFill>
              <a:srgbClr val="213A8F"/>
            </a:solidFill>
            <a:prstDash val="solid"/>
            <a:miter lim="800000"/>
            <a:tailEnd type="triangle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8354109"/>
      </p:ext>
    </p:extLst>
  </p:cSld>
  <p:clrMapOvr>
    <a:masterClrMapping/>
  </p:clrMapOvr>
</p:sld>
</file>

<file path=ppt/theme/theme1.xml><?xml version="1.0" encoding="utf-8"?>
<a:theme xmlns:a="http://schemas.openxmlformats.org/drawingml/2006/main" name="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2.xml><?xml version="1.0" encoding="utf-8"?>
<a:theme xmlns:a="http://schemas.openxmlformats.org/drawingml/2006/main" name="1_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8662b06d-03b9-424a-ab70-bfab313b8d48">
      <UserInfo>
        <DisplayName>Yliluoma Susanna</DisplayName>
        <AccountId>131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47233D02C2F3D148860CE3F6DFEDC733" ma:contentTypeVersion="9" ma:contentTypeDescription="Luo uusi asiakirja." ma:contentTypeScope="" ma:versionID="008117b600aedb780d7bd7bab8071dab">
  <xsd:schema xmlns:xsd="http://www.w3.org/2001/XMLSchema" xmlns:xs="http://www.w3.org/2001/XMLSchema" xmlns:p="http://schemas.microsoft.com/office/2006/metadata/properties" xmlns:ns2="cbe4f0d9-fb0d-42e8-a680-6e558966cc0a" xmlns:ns3="8662b06d-03b9-424a-ab70-bfab313b8d48" targetNamespace="http://schemas.microsoft.com/office/2006/metadata/properties" ma:root="true" ma:fieldsID="2f5dc4d24a05942136c6a348c0175fb2" ns2:_="" ns3:_="">
    <xsd:import namespace="cbe4f0d9-fb0d-42e8-a680-6e558966cc0a"/>
    <xsd:import namespace="8662b06d-03b9-424a-ab70-bfab313b8d4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e4f0d9-fb0d-42e8-a680-6e558966cc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62b06d-03b9-424a-ab70-bfab313b8d4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71BDA3F-9081-465D-A0C8-DF261C8C3C7F}">
  <ds:schemaRefs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purl.org/dc/terms/"/>
    <ds:schemaRef ds:uri="8662b06d-03b9-424a-ab70-bfab313b8d48"/>
    <ds:schemaRef ds:uri="cbe4f0d9-fb0d-42e8-a680-6e558966cc0a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D36C4CC-F8E6-4A8E-83BB-78CE3358111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E5CB948-C82C-4C25-92FF-23E8CD6B235C}">
  <ds:schemaRefs>
    <ds:schemaRef ds:uri="8662b06d-03b9-424a-ab70-bfab313b8d48"/>
    <ds:schemaRef ds:uri="cbe4f0d9-fb0d-42e8-a680-6e558966cc0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2321cc12-b2a3-4edf-b26e-9eb151c69c7d}" enabled="0" method="" siteId="{2321cc12-b2a3-4edf-b26e-9eb151c69c7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OVPH_Esitys_YKSIKIELINEN</Template>
  <TotalTime>0</TotalTime>
  <Words>709</Words>
  <Application>Microsoft Office PowerPoint</Application>
  <PresentationFormat>Widescreen</PresentationFormat>
  <Paragraphs>139</Paragraphs>
  <Slides>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OVHP_teema</vt:lpstr>
      <vt:lpstr>1_OVHP_teema</vt:lpstr>
      <vt:lpstr>Rapportering av egenkontroll</vt:lpstr>
      <vt:lpstr>Tillgänglighet</vt:lpstr>
      <vt:lpstr>Säkerhet och kvalitet</vt:lpstr>
      <vt:lpstr>Kundupplevelse</vt:lpstr>
      <vt:lpstr>Delaktighetsarbete</vt:lpstr>
      <vt:lpstr>Personal</vt:lpstr>
    </vt:vector>
  </TitlesOfParts>
  <Company>VSHP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Omavalvonnan seuratatietojen raportointi</dc:title>
  <dc:creator>Granö Anna Marie</dc:creator>
  <cp:lastModifiedBy>Vertanen Katja</cp:lastModifiedBy>
  <cp:revision>4</cp:revision>
  <dcterms:created xsi:type="dcterms:W3CDTF">2023-11-14T05:41:58Z</dcterms:created>
  <dcterms:modified xsi:type="dcterms:W3CDTF">2026-02-12T07:55:16Z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0x01010047233D02C2F3D148860CE3F6DFEDC733</vt:lpwstr>
  </property>
  <property fmtid="{D5CDD505-2E9C-101B-9397-08002B2CF9AE}" pid="3" name="MediaServiceImageTags">
    <vt:lpwstr/>
  </property>
</Properties>
</file>