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2"/>
  </p:notesMasterIdLst>
  <p:handoutMasterIdLst>
    <p:handoutMasterId r:id="rId13"/>
  </p:handoutMasterIdLst>
  <p:sldIdLst>
    <p:sldId id="335" r:id="rId6"/>
    <p:sldId id="581" r:id="rId7"/>
    <p:sldId id="563" r:id="rId8"/>
    <p:sldId id="452" r:id="rId9"/>
    <p:sldId id="579" r:id="rId10"/>
    <p:sldId id="580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834E2A-BF5B-13FF-F9EC-1D67469D7549}" v="173" dt="2025-10-28T13:14:52.639"/>
    <p1510:client id="{ED7F9EAF-A7B3-4D0F-B10F-D890BEAB0B92}" v="39" dt="2025-10-29T08:20:03.431"/>
    <p1510:client id="{EDB63521-C517-6436-B346-770EAA72C31D}" v="96" dt="2025-10-28T13:15:52.6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42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-7.566794624086069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BAF-4D04-8B2D-A9D31470A0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349</c:v>
                </c:pt>
                <c:pt idx="1">
                  <c:v>318</c:v>
                </c:pt>
                <c:pt idx="2">
                  <c:v>306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389</c:v>
                </c:pt>
                <c:pt idx="1">
                  <c:v>401</c:v>
                </c:pt>
                <c:pt idx="2">
                  <c:v>432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AF-4D04-8B2D-A9D31470A0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34</c:v>
                </c:pt>
                <c:pt idx="1">
                  <c:v>31</c:v>
                </c:pt>
                <c:pt idx="2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DF-48ED-8B00-A39CA4E2E7F5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39</c:v>
                </c:pt>
                <c:pt idx="1">
                  <c:v>36</c:v>
                </c:pt>
                <c:pt idx="2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0DF-48ED-8B00-A39CA4E2E7F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99188783"/>
        <c:axId val="999186383"/>
      </c:barChart>
      <c:catAx>
        <c:axId val="9991887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99186383"/>
        <c:crosses val="autoZero"/>
        <c:auto val="1"/>
        <c:lblAlgn val="ctr"/>
        <c:lblOffset val="100"/>
        <c:noMultiLvlLbl val="0"/>
      </c:catAx>
      <c:valAx>
        <c:axId val="99918638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99188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16.2.2026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318654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996304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1272759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68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733237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508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828072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13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6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461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07673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0948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30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6063865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444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817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488871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311F27B-FC4E-C5AA-EA9F-1005AF046BBB}"/>
              </a:ext>
            </a:extLst>
          </p:cNvPr>
          <p:cNvCxnSpPr>
            <a:cxnSpLocks/>
          </p:cNvCxnSpPr>
          <p:nvPr userDrawn="1"/>
        </p:nvCxnSpPr>
        <p:spPr>
          <a:xfrm>
            <a:off x="4680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1936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F5D2F39-5BB0-012C-75F7-715BF629F81D}"/>
              </a:ext>
            </a:extLst>
          </p:cNvPr>
          <p:cNvCxnSpPr>
            <a:cxnSpLocks/>
          </p:cNvCxnSpPr>
          <p:nvPr userDrawn="1"/>
        </p:nvCxnSpPr>
        <p:spPr>
          <a:xfrm flipV="1">
            <a:off x="8118806" y="4488871"/>
            <a:ext cx="3996980" cy="227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2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942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1754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2" r:id="rId20"/>
    <p:sldLayoutId id="2147483730" r:id="rId21"/>
    <p:sldLayoutId id="2147483731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/>
              <a:t>R</a:t>
            </a:r>
            <a:r>
              <a:rPr lang="fi-FI" sz="4800" err="1"/>
              <a:t>apportering</a:t>
            </a:r>
            <a:r>
              <a:rPr lang="fi-FI" sz="4800"/>
              <a:t> av </a:t>
            </a:r>
            <a:r>
              <a:rPr lang="fi-FI" sz="4800" err="1"/>
              <a:t>egenkontroll</a:t>
            </a:r>
            <a:endParaRPr lang="fi-FI" sz="4800"/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533191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 err="1"/>
              <a:t>Resultatområde</a:t>
            </a:r>
            <a:r>
              <a:rPr lang="fi-FI" dirty="0"/>
              <a:t>: </a:t>
            </a:r>
            <a:r>
              <a:rPr lang="fi-FI" dirty="0" err="1"/>
              <a:t>Jourverksamhet</a:t>
            </a:r>
            <a:r>
              <a:rPr lang="fi-FI" dirty="0"/>
              <a:t>,</a:t>
            </a:r>
            <a:r>
              <a:rPr lang="fi-FI" sz="2000" dirty="0"/>
              <a:t> </a:t>
            </a:r>
            <a:r>
              <a:rPr lang="fi-FI" sz="2000" dirty="0" err="1"/>
              <a:t>Sjukhusservice</a:t>
            </a:r>
            <a:endParaRPr lang="fi-FI" sz="2000" dirty="0"/>
          </a:p>
          <a:p>
            <a:r>
              <a:rPr lang="fi-FI" dirty="0" err="1"/>
              <a:t>Period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rapporteras</a:t>
            </a:r>
            <a:r>
              <a:rPr lang="fi-FI" dirty="0"/>
              <a:t>: 9-12.2025</a:t>
            </a:r>
            <a:endParaRPr lang="fi-FI" dirty="0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err="1">
                <a:solidFill>
                  <a:schemeClr val="bg1"/>
                </a:solidFill>
              </a:rPr>
              <a:t>Förkortningar</a:t>
            </a:r>
            <a:r>
              <a:rPr lang="fi-FI" sz="1400">
                <a:solidFill>
                  <a:schemeClr val="bg1"/>
                </a:solidFill>
              </a:rPr>
              <a:t>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</a:t>
            </a:r>
            <a:r>
              <a:rPr lang="fi-FI" sz="1400" err="1">
                <a:solidFill>
                  <a:schemeClr val="bg1"/>
                </a:solidFill>
              </a:rPr>
              <a:t>Rekommendationsindex</a:t>
            </a:r>
            <a:r>
              <a:rPr lang="fi-FI" sz="1400">
                <a:solidFill>
                  <a:schemeClr val="bg1"/>
                </a:solidFill>
              </a:rPr>
              <a:t> (</a:t>
            </a:r>
            <a:r>
              <a:rPr lang="fi-FI" sz="1400" err="1">
                <a:solidFill>
                  <a:schemeClr val="bg1"/>
                </a:solidFill>
              </a:rPr>
              <a:t>klienter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och</a:t>
            </a:r>
            <a:r>
              <a:rPr lang="fi-FI" sz="1400">
                <a:solidFill>
                  <a:schemeClr val="bg1"/>
                </a:solidFill>
              </a:rPr>
              <a:t> personal)</a:t>
            </a:r>
            <a:br>
              <a:rPr lang="fi-FI" sz="1400">
                <a:solidFill>
                  <a:schemeClr val="bg1"/>
                </a:solidFill>
              </a:rPr>
            </a:br>
            <a:r>
              <a:rPr lang="fi-FI" sz="1400">
                <a:solidFill>
                  <a:schemeClr val="bg1"/>
                </a:solidFill>
              </a:rPr>
              <a:t>NSS (Net </a:t>
            </a:r>
            <a:r>
              <a:rPr lang="fi-FI" sz="1400" err="1">
                <a:solidFill>
                  <a:schemeClr val="bg1"/>
                </a:solidFill>
              </a:rPr>
              <a:t>Safety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</a:t>
            </a:r>
            <a:r>
              <a:rPr lang="fi-FI" sz="1400" err="1">
                <a:solidFill>
                  <a:schemeClr val="bg1"/>
                </a:solidFill>
              </a:rPr>
              <a:t>Personalens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säkerhetsbild</a:t>
            </a:r>
            <a:endParaRPr lang="fi-FI" sz="1400">
              <a:solidFill>
                <a:schemeClr val="bg1"/>
              </a:solidFill>
            </a:endParaRP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</a:t>
            </a:r>
            <a:r>
              <a:rPr lang="sv-SE" sz="1400">
                <a:solidFill>
                  <a:schemeClr val="bg1"/>
                </a:solidFill>
              </a:rPr>
              <a:t>System för rapportering av negativa nära ögat händelser</a:t>
            </a:r>
          </a:p>
          <a:p>
            <a:r>
              <a:rPr lang="sv-SE" sz="1400">
                <a:solidFill>
                  <a:schemeClr val="bg1"/>
                </a:solidFill>
              </a:rPr>
              <a:t>Inom parentes rapporteras värdet för tidigare period.</a:t>
            </a:r>
            <a:endParaRPr lang="fi-FI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6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4">
            <a:extLst>
              <a:ext uri="{FF2B5EF4-FFF2-40B4-BE49-F238E27FC236}">
                <a16:creationId xmlns:a16="http://schemas.microsoft.com/office/drawing/2014/main" id="{B5E46B1B-37E7-F5DB-74CB-DF1B2DBDC5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1398292" y="3905328"/>
            <a:ext cx="5283466" cy="2538859"/>
          </a:xfrm>
          <a:prstGeom prst="roundRect">
            <a:avLst/>
          </a:prstGeom>
          <a:solidFill>
            <a:schemeClr val="accent4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1536D1-B66D-0C37-595A-9BF52C8E275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10042816" cy="774907"/>
          </a:xfrm>
        </p:spPr>
        <p:txBody>
          <a:bodyPr>
            <a:normAutofit/>
          </a:bodyPr>
          <a:lstStyle/>
          <a:p>
            <a:r>
              <a:rPr lang="sv-SE" b="1"/>
              <a:t>Tillgänglighet</a:t>
            </a:r>
          </a:p>
        </p:txBody>
      </p:sp>
      <p:graphicFrame>
        <p:nvGraphicFramePr>
          <p:cNvPr id="11" name="Table 10" descr="Tabellen visar genomströmningstiderna på jouren inom olika specialiteter. Kirurgi: 4 timmar 39 minuter, medicin: 5 timmar 16 minuter, allmänmedicin: 3 timmar 32 minuter (målet är under 2 timmar), och pediatrik: 2 timmar 9 minuter (målet är under 2 timmar). Målet överskrids inom allmänmedicin och pediatrik.">
            <a:extLst>
              <a:ext uri="{FF2B5EF4-FFF2-40B4-BE49-F238E27FC236}">
                <a16:creationId xmlns:a16="http://schemas.microsoft.com/office/drawing/2014/main" id="{CCE4D415-72B0-9968-CF9D-8788B5F2E8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3001111"/>
              </p:ext>
            </p:extLst>
          </p:nvPr>
        </p:nvGraphicFramePr>
        <p:xfrm>
          <a:off x="1263358" y="1188722"/>
          <a:ext cx="5385958" cy="224449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61184">
                  <a:extLst>
                    <a:ext uri="{9D8B030D-6E8A-4147-A177-3AD203B41FA5}">
                      <a16:colId xmlns:a16="http://schemas.microsoft.com/office/drawing/2014/main" val="2826551711"/>
                    </a:ext>
                  </a:extLst>
                </a:gridCol>
                <a:gridCol w="2824774">
                  <a:extLst>
                    <a:ext uri="{9D8B030D-6E8A-4147-A177-3AD203B41FA5}">
                      <a16:colId xmlns:a16="http://schemas.microsoft.com/office/drawing/2014/main" val="4277225758"/>
                    </a:ext>
                  </a:extLst>
                </a:gridCol>
              </a:tblGrid>
              <a:tr h="249113">
                <a:tc gridSpan="2">
                  <a:txBody>
                    <a:bodyPr/>
                    <a:lstStyle/>
                    <a:p>
                      <a:r>
                        <a:rPr lang="fi-FI" sz="1600" err="1"/>
                        <a:t>Jourens</a:t>
                      </a:r>
                      <a:r>
                        <a:rPr lang="fi-FI" sz="1600"/>
                        <a:t> </a:t>
                      </a:r>
                      <a:r>
                        <a:rPr lang="fi-FI" sz="1600" err="1"/>
                        <a:t>genomströmstid</a:t>
                      </a:r>
                      <a:endParaRPr lang="fi-FI" sz="16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8577334"/>
                  </a:ext>
                </a:extLst>
              </a:tr>
              <a:tr h="339413">
                <a:tc>
                  <a:txBody>
                    <a:bodyPr/>
                    <a:lstStyle/>
                    <a:p>
                      <a:r>
                        <a:rPr lang="fi-FI" sz="1600"/>
                        <a:t>Kirurgi</a:t>
                      </a:r>
                    </a:p>
                    <a:p>
                      <a:pPr lvl="0">
                        <a:buNone/>
                      </a:pPr>
                      <a:endParaRPr lang="fi-FI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h  min(3h 35min)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916949"/>
                  </a:ext>
                </a:extLst>
              </a:tr>
              <a:tr h="294451">
                <a:tc>
                  <a:txBody>
                    <a:bodyPr/>
                    <a:lstStyle/>
                    <a:p>
                      <a:r>
                        <a:rPr lang="fi-FI" sz="1600" err="1"/>
                        <a:t>Medicin</a:t>
                      </a:r>
                      <a:endParaRPr lang="fi-FI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h  min (3h 35min)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7815822"/>
                  </a:ext>
                </a:extLst>
              </a:tr>
              <a:tr h="422060">
                <a:tc>
                  <a:txBody>
                    <a:bodyPr/>
                    <a:lstStyle/>
                    <a:p>
                      <a:r>
                        <a:rPr lang="fi-FI" sz="1600" baseline="0" err="1"/>
                        <a:t>Allmänmedicin</a:t>
                      </a:r>
                      <a:r>
                        <a:rPr lang="fi-FI" sz="1600" baseline="0"/>
                        <a:t> (</a:t>
                      </a:r>
                      <a:r>
                        <a:rPr lang="fi-FI" sz="1600" baseline="0" err="1"/>
                        <a:t>mål</a:t>
                      </a:r>
                      <a:r>
                        <a:rPr lang="fi-FI" sz="1600" baseline="0"/>
                        <a:t> </a:t>
                      </a:r>
                      <a:r>
                        <a:rPr lang="fi-FI" sz="1600" baseline="0" err="1"/>
                        <a:t>under</a:t>
                      </a:r>
                      <a:r>
                        <a:rPr lang="fi-FI" sz="1600" baseline="0"/>
                        <a:t> 2h)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600" b="0" u="none" strike="noStrike" noProof="0" dirty="0">
                          <a:solidFill>
                            <a:schemeClr val="tx1"/>
                          </a:solidFill>
                        </a:rPr>
                        <a:t>h  min(2h 25min)</a:t>
                      </a:r>
                      <a:endParaRPr lang="fi-FI" sz="1600" b="0" i="0" u="none" strike="noStrike" noProof="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1907304"/>
                  </a:ext>
                </a:extLst>
              </a:tr>
              <a:tr h="415696">
                <a:tc>
                  <a:txBody>
                    <a:bodyPr/>
                    <a:lstStyle/>
                    <a:p>
                      <a:r>
                        <a:rPr lang="fi-FI" sz="1600"/>
                        <a:t>Pediatri (</a:t>
                      </a:r>
                      <a:r>
                        <a:rPr lang="fi-FI" sz="1600" err="1"/>
                        <a:t>mål</a:t>
                      </a:r>
                      <a:r>
                        <a:rPr lang="fi-FI" sz="1600"/>
                        <a:t> </a:t>
                      </a:r>
                      <a:r>
                        <a:rPr lang="fi-FI" sz="1600" err="1"/>
                        <a:t>under</a:t>
                      </a:r>
                      <a:r>
                        <a:rPr lang="fi-FI" sz="1600"/>
                        <a:t> 2h)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h  min(</a:t>
                      </a:r>
                      <a:r>
                        <a:rPr lang="fi-FI" sz="1600" b="0" u="none" strike="noStrike" noProof="0" dirty="0">
                          <a:solidFill>
                            <a:schemeClr val="tx1"/>
                          </a:solidFill>
                        </a:rPr>
                        <a:t>1h 49min</a:t>
                      </a:r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3251479"/>
                  </a:ext>
                </a:extLst>
              </a:tr>
            </a:tbl>
          </a:graphicData>
        </a:graphic>
      </p:graphicFrame>
      <p:graphicFrame>
        <p:nvGraphicFramePr>
          <p:cNvPr id="12" name="Table 11" descr="Akutvårdens responstid">
            <a:extLst>
              <a:ext uri="{FF2B5EF4-FFF2-40B4-BE49-F238E27FC236}">
                <a16:creationId xmlns:a16="http://schemas.microsoft.com/office/drawing/2014/main" id="{D9805E4C-6257-27FC-178D-6ECADE88C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278894"/>
              </p:ext>
            </p:extLst>
          </p:nvPr>
        </p:nvGraphicFramePr>
        <p:xfrm>
          <a:off x="6903895" y="1188720"/>
          <a:ext cx="5047384" cy="202749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80432">
                  <a:extLst>
                    <a:ext uri="{9D8B030D-6E8A-4147-A177-3AD203B41FA5}">
                      <a16:colId xmlns:a16="http://schemas.microsoft.com/office/drawing/2014/main" val="3369530576"/>
                    </a:ext>
                  </a:extLst>
                </a:gridCol>
                <a:gridCol w="997527">
                  <a:extLst>
                    <a:ext uri="{9D8B030D-6E8A-4147-A177-3AD203B41FA5}">
                      <a16:colId xmlns:a16="http://schemas.microsoft.com/office/drawing/2014/main" val="1474692232"/>
                    </a:ext>
                  </a:extLst>
                </a:gridCol>
                <a:gridCol w="1269425">
                  <a:extLst>
                    <a:ext uri="{9D8B030D-6E8A-4147-A177-3AD203B41FA5}">
                      <a16:colId xmlns:a16="http://schemas.microsoft.com/office/drawing/2014/main" val="3967750372"/>
                    </a:ext>
                  </a:extLst>
                </a:gridCol>
              </a:tblGrid>
              <a:tr h="482793">
                <a:tc>
                  <a:txBody>
                    <a:bodyPr/>
                    <a:lstStyle/>
                    <a:p>
                      <a:r>
                        <a:rPr lang="fi-FI" sz="1600" err="1"/>
                        <a:t>Akutvårdens</a:t>
                      </a:r>
                      <a:r>
                        <a:rPr lang="fi-FI" sz="1600"/>
                        <a:t> </a:t>
                      </a:r>
                      <a:r>
                        <a:rPr lang="fi-FI" sz="1600" err="1"/>
                        <a:t>responstid</a:t>
                      </a:r>
                      <a:r>
                        <a:rPr lang="fi-FI" sz="1600"/>
                        <a:t> (AB)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AB 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AB 90%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1535123"/>
                  </a:ext>
                </a:extLst>
              </a:tr>
              <a:tr h="482793">
                <a:tc>
                  <a:txBody>
                    <a:bodyPr/>
                    <a:lstStyle/>
                    <a:p>
                      <a:r>
                        <a:rPr lang="fi-FI" sz="1600" err="1"/>
                        <a:t>Kärncentrum</a:t>
                      </a:r>
                      <a:endParaRPr lang="fi-FI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07:01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10:41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5989972"/>
                  </a:ext>
                </a:extLst>
              </a:tr>
              <a:tr h="482793">
                <a:tc>
                  <a:txBody>
                    <a:bodyPr/>
                    <a:lstStyle/>
                    <a:p>
                      <a:r>
                        <a:rPr lang="fi-FI" sz="1600"/>
                        <a:t>Annan </a:t>
                      </a:r>
                      <a:r>
                        <a:rPr lang="fi-FI" sz="1600" err="1"/>
                        <a:t>tätort</a:t>
                      </a:r>
                      <a:endParaRPr lang="fi-FI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09:51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19:54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771825"/>
                  </a:ext>
                </a:extLst>
              </a:tr>
              <a:tr h="482793">
                <a:tc>
                  <a:txBody>
                    <a:bodyPr/>
                    <a:lstStyle/>
                    <a:p>
                      <a:r>
                        <a:rPr lang="fi-FI" sz="1600" err="1"/>
                        <a:t>Bebodd</a:t>
                      </a:r>
                      <a:r>
                        <a:rPr lang="fi-FI" sz="1600"/>
                        <a:t> </a:t>
                      </a:r>
                      <a:r>
                        <a:rPr lang="fi-FI" sz="1600" err="1"/>
                        <a:t>landsbygd</a:t>
                      </a:r>
                      <a:endParaRPr lang="fi-FI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15:49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26:16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2068793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3E444AD2-992E-AF4A-D04B-743B1C6665B8}"/>
              </a:ext>
            </a:extLst>
          </p:cNvPr>
          <p:cNvSpPr txBox="1">
            <a:spLocks/>
          </p:cNvSpPr>
          <p:nvPr/>
        </p:nvSpPr>
        <p:spPr>
          <a:xfrm>
            <a:off x="1409146" y="3951287"/>
            <a:ext cx="5283466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Korrigerande</a:t>
            </a:r>
            <a:r>
              <a:rPr kumimoji="0" lang="fi-FI" sz="1600" b="1" i="0" u="none" strike="noStrike" kern="1200" cap="none" spc="0" normalizeH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åtgärder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err="1">
                <a:cs typeface="Arial"/>
              </a:rPr>
              <a:t>Sammarbetsmöten</a:t>
            </a:r>
            <a:endParaRPr lang="sv-SE" sz="1400" dirty="0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>
                <a:cs typeface="Arial"/>
              </a:rPr>
              <a:t>Gemensamma lägesbilder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>
                <a:cs typeface="Arial"/>
              </a:rPr>
              <a:t>Enheters </a:t>
            </a:r>
            <a:r>
              <a:rPr lang="sv-SE" sz="1400" dirty="0" err="1">
                <a:cs typeface="Arial"/>
              </a:rPr>
              <a:t>utvecklingsprojekter</a:t>
            </a:r>
            <a:endParaRPr lang="sv-SE" sz="1400" dirty="0">
              <a:cs typeface="Arial"/>
            </a:endParaRPr>
          </a:p>
          <a:p>
            <a:endParaRPr lang="fi-FI" sz="1400" dirty="0"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14" name="Table 13" descr="Akutvårdens responstid&#10;">
            <a:extLst>
              <a:ext uri="{FF2B5EF4-FFF2-40B4-BE49-F238E27FC236}">
                <a16:creationId xmlns:a16="http://schemas.microsoft.com/office/drawing/2014/main" id="{57938899-E8B0-6624-EE92-27838EA838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871224"/>
              </p:ext>
            </p:extLst>
          </p:nvPr>
        </p:nvGraphicFramePr>
        <p:xfrm>
          <a:off x="6903895" y="3540165"/>
          <a:ext cx="5047384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23692">
                  <a:extLst>
                    <a:ext uri="{9D8B030D-6E8A-4147-A177-3AD203B41FA5}">
                      <a16:colId xmlns:a16="http://schemas.microsoft.com/office/drawing/2014/main" val="2698101972"/>
                    </a:ext>
                  </a:extLst>
                </a:gridCol>
                <a:gridCol w="2523692">
                  <a:extLst>
                    <a:ext uri="{9D8B030D-6E8A-4147-A177-3AD203B41FA5}">
                      <a16:colId xmlns:a16="http://schemas.microsoft.com/office/drawing/2014/main" val="182794193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sv-SE"/>
                        <a:t>Akutvårdens responstid (CD)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5593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b="1"/>
                        <a:t>C90%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29:17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6770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b="1"/>
                        <a:t>D90%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50:13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80804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8245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 dirty="0" err="1"/>
              <a:t>Säkerhet</a:t>
            </a:r>
            <a:r>
              <a:rPr lang="fi-FI" b="1" dirty="0"/>
              <a:t> </a:t>
            </a:r>
            <a:r>
              <a:rPr lang="fi-FI" b="1" dirty="0" err="1"/>
              <a:t>och</a:t>
            </a:r>
            <a:r>
              <a:rPr lang="fi-FI" b="1" dirty="0"/>
              <a:t> </a:t>
            </a:r>
            <a:r>
              <a:rPr lang="fi-FI" b="1" err="1"/>
              <a:t>kvalitet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 dirty="0"/>
              <a:t>Status</a:t>
            </a:r>
            <a:r>
              <a:rPr lang="sv-SE" sz="1400" dirty="0"/>
              <a:t> 31.12.2025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Alla anmälningar:432 </a:t>
            </a:r>
            <a:r>
              <a:rPr lang="sv-SE" sz="1400" dirty="0"/>
              <a:t> (401)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Väntar på handläggning: 11</a:t>
            </a:r>
            <a:r>
              <a:rPr lang="sv-SE" sz="1400" dirty="0"/>
              <a:t> (6)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Väntar på tilläggsinformation:0 </a:t>
            </a:r>
            <a:r>
              <a:rPr lang="sv-SE" sz="1400" dirty="0"/>
              <a:t>(0)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Under handläggning: 26</a:t>
            </a:r>
            <a:r>
              <a:rPr lang="sv-SE" sz="1400" dirty="0"/>
              <a:t>(17)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Färdig: 397 </a:t>
            </a:r>
            <a:r>
              <a:rPr lang="sv-SE" sz="1400" dirty="0"/>
              <a:t>(368)</a:t>
            </a:r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err="1">
                <a:solidFill>
                  <a:srgbClr val="00A174"/>
                </a:solidFill>
              </a:rPr>
              <a:t>Antal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anmälan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om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negativ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händelse</a:t>
            </a:r>
            <a:endParaRPr lang="en-US" sz="1600" b="1">
              <a:solidFill>
                <a:srgbClr val="00A174"/>
              </a:solidFill>
            </a:endParaRPr>
          </a:p>
        </p:txBody>
      </p:sp>
      <p:graphicFrame>
        <p:nvGraphicFramePr>
          <p:cNvPr id="5" name="Chart 4" descr="Diagram: Antal anmälan om negativ händelse&#10;Januari - April 2023 304&#10;Januari - April 2024 349&#10;Januari-April 2025&#10;Maj - Augusti 2023 245&#10;Maj - Augusti 2024 318&#10;Maj-Augusti 2025 &#10;September - December 2023 245&#10;September - December 2024 306&#10;September-December 20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3570074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00A174"/>
                </a:solidFill>
              </a:rPr>
              <a:t>De vanligaste anmälningstyperna </a:t>
            </a:r>
            <a:r>
              <a:rPr lang="sv-SE" sz="1600">
                <a:solidFill>
                  <a:srgbClr val="00A174"/>
                </a:solidFill>
              </a:rPr>
              <a:t>personal:</a:t>
            </a: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sv-SE" sz="1600"/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>
                <a:solidFill>
                  <a:schemeClr val="tx2">
                    <a:lumMod val="50000"/>
                  </a:schemeClr>
                </a:solidFill>
              </a:rPr>
              <a:t>1. Läkemedels- och vätskebehandling</a:t>
            </a: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>
                <a:solidFill>
                  <a:schemeClr val="tx2">
                    <a:lumMod val="50000"/>
                  </a:schemeClr>
                </a:solidFill>
              </a:rPr>
              <a:t>2. Informationsflöde</a:t>
            </a: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>
                <a:solidFill>
                  <a:schemeClr val="tx2">
                    <a:lumMod val="50000"/>
                  </a:schemeClr>
                </a:solidFill>
              </a:rPr>
              <a:t>3. Förknippad med ordnande av och tillgång till vård/service</a:t>
            </a: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sv-SE" sz="16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2443FC-DDA6-18FA-E840-3D9B20FDFE4F}"/>
              </a:ext>
            </a:extLst>
          </p:cNvPr>
          <p:cNvSpPr txBox="1">
            <a:spLocks/>
          </p:cNvSpPr>
          <p:nvPr/>
        </p:nvSpPr>
        <p:spPr>
          <a:xfrm>
            <a:off x="1202850" y="4500278"/>
            <a:ext cx="3471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err="1">
                <a:solidFill>
                  <a:schemeClr val="accent5"/>
                </a:solidFill>
              </a:rPr>
              <a:t>Antal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anmäningar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om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negativ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händelse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från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klienter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eller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anhöriga</a:t>
            </a:r>
            <a:endParaRPr lang="en-US" sz="1400" b="1">
              <a:solidFill>
                <a:schemeClr val="accent5"/>
              </a:solidFill>
            </a:endParaRPr>
          </a:p>
        </p:txBody>
      </p:sp>
      <p:graphicFrame>
        <p:nvGraphicFramePr>
          <p:cNvPr id="11" name="Chart 10" descr="Januari - April 2023 12&#10;Januari - April 2024 19&#10;Januari-April 2025&#10;Maj - Augusti 2023 9&#10;Maj - Augusti 2024 10&#10;Maj-Augusti 2025 &#10;September - December 2023 11&#10;September - December 2024 18&#10;September-December 2025">
            <a:extLst>
              <a:ext uri="{FF2B5EF4-FFF2-40B4-BE49-F238E27FC236}">
                <a16:creationId xmlns:a16="http://schemas.microsoft.com/office/drawing/2014/main" id="{7C55C4A0-3623-A88B-6FB4-A9A16BF015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4661410"/>
              </p:ext>
            </p:extLst>
          </p:nvPr>
        </p:nvGraphicFramePr>
        <p:xfrm>
          <a:off x="1202051" y="5023499"/>
          <a:ext cx="3422270" cy="1687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10544" y="4608000"/>
            <a:ext cx="1717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kontakter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till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patientombud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06382" y="5901368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 dirty="0">
                <a:cs typeface="Arial"/>
              </a:rPr>
              <a:t>35 </a:t>
            </a:r>
            <a:r>
              <a:rPr lang="fi-FI" sz="2400" dirty="0">
                <a:cs typeface="Arial"/>
              </a:rPr>
              <a:t>(28)</a:t>
            </a:r>
            <a:endParaRPr lang="fi-FI" sz="3600" dirty="0"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64184" y="4608000"/>
            <a:ext cx="169039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Antal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anmälan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om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negativ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händelse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(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internt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)</a:t>
            </a:r>
            <a:endParaRPr lang="en-US" sz="1600" b="1">
              <a:solidFill>
                <a:srgbClr val="00A174"/>
              </a:solidFill>
              <a:latin typeface="Arial" panose="020B060402020202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/>
          </p:cNvSpPr>
          <p:nvPr/>
        </p:nvSpPr>
        <p:spPr>
          <a:xfrm>
            <a:off x="6481398" y="6086034"/>
            <a:ext cx="169039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b="1" dirty="0">
                <a:solidFill>
                  <a:schemeClr val="tx2"/>
                </a:solidFill>
              </a:rPr>
              <a:t>432/401</a:t>
            </a:r>
            <a:endParaRPr lang="fi-FI" sz="2400" b="1" dirty="0">
              <a:solidFill>
                <a:schemeClr val="tx2"/>
              </a:solidFill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61090" y="4617226"/>
            <a:ext cx="3734751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rgbClr val="00A174"/>
                </a:solidFill>
              </a:rPr>
              <a:t>Korrigerande åtgärder</a:t>
            </a:r>
          </a:p>
          <a:p>
            <a:r>
              <a:rPr lang="sv-SE" sz="1400"/>
              <a:t>Information till </a:t>
            </a:r>
            <a:r>
              <a:rPr lang="sv-SE" sz="1400" err="1"/>
              <a:t>personalen,uppdateringen</a:t>
            </a:r>
            <a:r>
              <a:rPr lang="sv-SE" sz="1400"/>
              <a:t> av </a:t>
            </a:r>
            <a:r>
              <a:rPr lang="sv-SE" sz="1400" err="1"/>
              <a:t>dirktiv</a:t>
            </a:r>
            <a:r>
              <a:rPr lang="sv-SE" sz="1400"/>
              <a:t>, </a:t>
            </a:r>
            <a:r>
              <a:rPr lang="sv-SE" sz="1400" err="1"/>
              <a:t>sammarbetsmöten</a:t>
            </a:r>
            <a:endParaRPr lang="sv-SE" sz="1400"/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40">
            <a:extLst>
              <a:ext uri="{FF2B5EF4-FFF2-40B4-BE49-F238E27FC236}">
                <a16:creationId xmlns:a16="http://schemas.microsoft.com/office/drawing/2014/main" id="{D28A30E7-9420-47A8-625E-D953C17A0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675" t="2749" r="15987" b="36779"/>
          <a:stretch/>
        </p:blipFill>
        <p:spPr>
          <a:xfrm>
            <a:off x="3509628" y="2986644"/>
            <a:ext cx="2942633" cy="1459042"/>
          </a:xfrm>
          <a:prstGeom prst="rect">
            <a:avLst/>
          </a:prstGeom>
        </p:spPr>
      </p:pic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err="1"/>
              <a:t>Kundupplevelse</a:t>
            </a:r>
            <a:endParaRPr lang="en-US" sz="2000" b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Totala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mängden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kundrespons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under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perioden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</a:rPr>
              <a:t>232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(306)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06DBC3-1720-ED54-22BA-B1F4EEB6F04B}"/>
              </a:ext>
            </a:extLst>
          </p:cNvPr>
          <p:cNvSpPr/>
          <p:nvPr/>
        </p:nvSpPr>
        <p:spPr>
          <a:xfrm>
            <a:off x="3679309" y="2898779"/>
            <a:ext cx="718684" cy="507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solidFill>
                  <a:schemeClr val="accent5"/>
                </a:solidFill>
              </a:rPr>
              <a:t>NPS</a:t>
            </a:r>
          </a:p>
        </p:txBody>
      </p:sp>
      <p:cxnSp>
        <p:nvCxnSpPr>
          <p:cNvPr id="25" name="Straight Arrow Connector 24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6C592C22-7AD6-C091-3058-35A3E2FDE32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4968122" y="3842981"/>
            <a:ext cx="487456" cy="3913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50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(5)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upplevde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att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man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brydde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sig om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mig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på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ett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helhetsmässigt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sätt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4,18 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3,67)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fick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hjälp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när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behövde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den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4,23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3,63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kände mig trygg under vården / betjäningen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4,29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3,59)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Besluten i anslutning till min vård/mitt ärende fattades i samråd med mig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3,61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vet hur min vård/mina tjänster kommer att fortsätta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4.15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3,5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Informationen som jag fick om vården / betjäningen var förståelig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4,24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3,74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tyckte att den betjäning jag fick var nyttig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4,28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3,76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fick vård och service på mitt modersmål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4,60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4,22)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Positiv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respons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1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Negativ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 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respons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3" name="TextBox 33">
            <a:extLst>
              <a:ext uri="{FF2B5EF4-FFF2-40B4-BE49-F238E27FC236}">
                <a16:creationId xmlns:a16="http://schemas.microsoft.com/office/drawing/2014/main" id="{29863879-5A72-4ED3-971C-CE6581B29D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72018" y="5141472"/>
            <a:ext cx="2005437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400" b="1" dirty="0" err="1">
                <a:solidFill>
                  <a:schemeClr val="accent5"/>
                </a:solidFill>
              </a:rPr>
              <a:t>Antal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anmärkningar</a:t>
            </a:r>
            <a:endParaRPr lang="fi-FI" sz="1400" b="1" dirty="0">
              <a:solidFill>
                <a:schemeClr val="accent5"/>
              </a:solidFill>
              <a:cs typeface="Arial"/>
            </a:endParaRPr>
          </a:p>
          <a:p>
            <a:pPr algn="ctr"/>
            <a:r>
              <a:rPr lang="fi-FI" sz="1400" b="1" dirty="0">
                <a:solidFill>
                  <a:schemeClr val="accent5"/>
                </a:solidFill>
                <a:cs typeface="Arial"/>
              </a:rPr>
              <a:t>(1-12)</a:t>
            </a:r>
          </a:p>
        </p:txBody>
      </p:sp>
      <p:sp>
        <p:nvSpPr>
          <p:cNvPr id="5" name="TextBox 34">
            <a:extLst>
              <a:ext uri="{FF2B5EF4-FFF2-40B4-BE49-F238E27FC236}">
                <a16:creationId xmlns:a16="http://schemas.microsoft.com/office/drawing/2014/main" id="{41116424-5072-4DD0-8777-E3681D1EBB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038776" y="5131046"/>
            <a:ext cx="167682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400" b="1" dirty="0" err="1">
                <a:solidFill>
                  <a:schemeClr val="accent5"/>
                </a:solidFill>
              </a:rPr>
              <a:t>Antal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klagomål</a:t>
            </a:r>
            <a:r>
              <a:rPr lang="fi-FI" sz="1400" b="1" dirty="0">
                <a:solidFill>
                  <a:schemeClr val="accent5"/>
                </a:solidFill>
              </a:rPr>
              <a:t> (1-12)</a:t>
            </a:r>
            <a:endParaRPr lang="en-US" sz="1400" b="1" dirty="0">
              <a:solidFill>
                <a:schemeClr val="accent5"/>
              </a:solidFill>
            </a:endParaRP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id="{EAEE6F6A-6205-1327-129C-E1B04FD0B53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177455" y="5562077"/>
            <a:ext cx="1688406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dirty="0" err="1"/>
              <a:t>Vårdlinje</a:t>
            </a:r>
            <a:r>
              <a:rPr lang="fi-FI" sz="1400" dirty="0"/>
              <a:t> 0  (0)</a:t>
            </a:r>
          </a:p>
          <a:p>
            <a:r>
              <a:rPr lang="fi-FI" sz="1400" dirty="0" err="1">
                <a:cs typeface="Arial"/>
              </a:rPr>
              <a:t>Läkarlinje</a:t>
            </a:r>
            <a:r>
              <a:rPr lang="fi-FI" sz="1400">
                <a:cs typeface="Arial"/>
              </a:rPr>
              <a:t>  0 (4</a:t>
            </a:r>
            <a:r>
              <a:rPr lang="fi-FI" sz="1400" dirty="0">
                <a:cs typeface="Arial"/>
              </a:rPr>
              <a:t>)</a:t>
            </a:r>
          </a:p>
        </p:txBody>
      </p:sp>
      <p:sp>
        <p:nvSpPr>
          <p:cNvPr id="23" name="TextBox 13">
            <a:extLst>
              <a:ext uri="{FF2B5EF4-FFF2-40B4-BE49-F238E27FC236}">
                <a16:creationId xmlns:a16="http://schemas.microsoft.com/office/drawing/2014/main" id="{A2B0C282-0498-4433-5000-FCADF20B417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34240" y="5562078"/>
            <a:ext cx="1880991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dirty="0" err="1"/>
              <a:t>Vårdlinje</a:t>
            </a:r>
            <a:r>
              <a:rPr lang="fi-FI" sz="1400" dirty="0"/>
              <a:t>  0(1)</a:t>
            </a:r>
          </a:p>
          <a:p>
            <a:r>
              <a:rPr lang="fi-FI" sz="1400" dirty="0" err="1">
                <a:cs typeface="Arial"/>
              </a:rPr>
              <a:t>Läkarlinje</a:t>
            </a:r>
            <a:r>
              <a:rPr lang="fi-FI" sz="1400" dirty="0">
                <a:cs typeface="Arial"/>
              </a:rPr>
              <a:t>  12 (36)</a:t>
            </a: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sz="4000" b="1" err="1"/>
              <a:t>Delaktighetsarbete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2" y="1323453"/>
            <a:ext cx="5111145" cy="3476480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Hur stöder man  kunders och nära anhörigas delaktighet i planeringen, genomförandet och utvärderingen av tjänsterna:</a:t>
            </a:r>
          </a:p>
          <a:p>
            <a:r>
              <a:rPr lang="sv-SE" sz="1400">
                <a:cs typeface="Arial"/>
              </a:rPr>
              <a:t>Hur stöden man </a:t>
            </a:r>
            <a:r>
              <a:rPr lang="sv-SE" sz="1400" err="1">
                <a:cs typeface="Arial"/>
              </a:rPr>
              <a:t>ava</a:t>
            </a:r>
            <a:r>
              <a:rPr lang="sv-SE" sz="1400">
                <a:cs typeface="Arial"/>
              </a:rPr>
              <a:t> kunders..</a:t>
            </a:r>
          </a:p>
          <a:p>
            <a:endParaRPr lang="sv-SE" sz="1400">
              <a:cs typeface="Arial"/>
            </a:endParaRPr>
          </a:p>
          <a:p>
            <a:r>
              <a:rPr lang="sv-SE" sz="1400">
                <a:cs typeface="Arial"/>
              </a:rPr>
              <a:t>Man diskutera on vårdlinjer tillsammans med patienter</a:t>
            </a:r>
          </a:p>
          <a:p>
            <a:endParaRPr lang="en-US" sz="1400"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1400" b="1">
                <a:solidFill>
                  <a:schemeClr val="accent5"/>
                </a:solidFill>
                <a:latin typeface="+mj-lt"/>
              </a:rPr>
              <a:t>Vilka teman har man kommit överens om tillsammans med organisationer för att utveckla tjänsterna:</a:t>
            </a:r>
          </a:p>
          <a:p>
            <a:pPr lvl="0"/>
            <a:endParaRPr lang="fi-FI" sz="1400"/>
          </a:p>
          <a:p>
            <a:pPr lvl="0"/>
            <a:r>
              <a:rPr lang="sv-SE" sz="1400"/>
              <a:t>Till samjouren kommer regelbundet folk från OLKA verksamhet</a:t>
            </a:r>
          </a:p>
          <a:p>
            <a:pPr lvl="0"/>
            <a:endParaRPr lang="en-US" sz="1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04008" y="5089783"/>
            <a:ext cx="511114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Klienter, erfarenhetsexperter eller ett </a:t>
            </a:r>
            <a:r>
              <a:rPr lang="sv-SE" sz="1400" b="1" err="1">
                <a:solidFill>
                  <a:schemeClr val="accent5"/>
                </a:solidFill>
                <a:latin typeface="+mj-lt"/>
              </a:rPr>
              <a:t>kundråd</a:t>
            </a:r>
            <a:r>
              <a:rPr lang="sv-SE" sz="1400" b="1">
                <a:solidFill>
                  <a:schemeClr val="accent5"/>
                </a:solidFill>
                <a:latin typeface="+mj-lt"/>
              </a:rPr>
              <a:t> är involverade i utvecklingen och utvärderingen av tjänsterna:</a:t>
            </a:r>
          </a:p>
          <a:p>
            <a:endParaRPr lang="sv-SE" sz="1400" b="1">
              <a:solidFill>
                <a:schemeClr val="accent5"/>
              </a:solidFill>
              <a:latin typeface="+mj-lt"/>
            </a:endParaRPr>
          </a:p>
          <a:p>
            <a:r>
              <a:rPr lang="fi-FI" sz="1400" err="1">
                <a:latin typeface="Arial"/>
                <a:cs typeface="Arial"/>
              </a:rPr>
              <a:t>Nej</a:t>
            </a:r>
            <a:r>
              <a:rPr lang="sv-SE" sz="1400"/>
              <a:t>​</a:t>
            </a:r>
            <a:endParaRPr lang="fi-FI" sz="1400" strike="sngStrike"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3" y="3214641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dirty="0">
                <a:solidFill>
                  <a:schemeClr val="accent5"/>
                </a:solidFill>
                <a:latin typeface="+mj-lt"/>
              </a:rPr>
              <a:t>Vilka åtgärder har vidtagits  på basen av klienters och anhörigas anmälningar om negativa och nära ögat händelser samt påminnelser och klagomål:</a:t>
            </a:r>
          </a:p>
          <a:p>
            <a:endParaRPr lang="fi-FI" sz="1400" dirty="0">
              <a:cs typeface="Arial"/>
            </a:endParaRPr>
          </a:p>
          <a:p>
            <a:r>
              <a:rPr lang="fi-FI" sz="1400" dirty="0" err="1"/>
              <a:t>Processutveckling</a:t>
            </a:r>
            <a:r>
              <a:rPr lang="fi-FI" sz="1400" dirty="0"/>
              <a:t>, </a:t>
            </a:r>
            <a:r>
              <a:rPr lang="fi-FI" sz="1400" dirty="0" err="1"/>
              <a:t>informering</a:t>
            </a:r>
            <a:r>
              <a:rPr lang="fi-FI" sz="1400" dirty="0"/>
              <a:t> av personalen, introduktion, </a:t>
            </a:r>
            <a:r>
              <a:rPr lang="fi-FI" sz="1400" dirty="0" err="1"/>
              <a:t>skolningar</a:t>
            </a:r>
            <a:endParaRPr lang="fi-FI" sz="1400" dirty="0">
              <a:cs typeface="Arial"/>
            </a:endParaRPr>
          </a:p>
          <a:p>
            <a:endParaRPr lang="fi-FI" sz="1400" dirty="0"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F6FF80-19B9-BA4F-5256-8B365565EE5D}"/>
              </a:ext>
            </a:extLst>
          </p:cNvPr>
          <p:cNvSpPr txBox="1"/>
          <p:nvPr/>
        </p:nvSpPr>
        <p:spPr>
          <a:xfrm>
            <a:off x="3053129" y="3244334"/>
            <a:ext cx="61062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sv-SE" sz="1800"/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Personal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09910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dirty="0">
                <a:solidFill>
                  <a:schemeClr val="accent5"/>
                </a:solidFill>
              </a:rPr>
              <a:t>Personalstyrka</a:t>
            </a:r>
          </a:p>
          <a:p>
            <a:r>
              <a:rPr lang="fi-FI" sz="1600" dirty="0" err="1"/>
              <a:t>Budgeterade</a:t>
            </a:r>
            <a:r>
              <a:rPr lang="fi-FI" sz="1600" dirty="0"/>
              <a:t> </a:t>
            </a:r>
            <a:r>
              <a:rPr lang="fi-FI" sz="1600" dirty="0" err="1"/>
              <a:t>vakanser</a:t>
            </a:r>
            <a:r>
              <a:rPr lang="fi-FI" sz="1600" dirty="0"/>
              <a:t>:</a:t>
            </a:r>
          </a:p>
          <a:p>
            <a:r>
              <a:rPr lang="fi-FI" sz="1600" dirty="0"/>
              <a:t>331,5 (366,1)</a:t>
            </a:r>
            <a:endParaRPr lang="fi-FI" sz="1600" dirty="0">
              <a:cs typeface="Arial"/>
            </a:endParaRPr>
          </a:p>
          <a:p>
            <a:r>
              <a:rPr lang="fi-FI" sz="1600" dirty="0" err="1"/>
              <a:t>Obesatta</a:t>
            </a:r>
            <a:r>
              <a:rPr lang="fi-FI" sz="1600" dirty="0"/>
              <a:t> vakanser:78,3</a:t>
            </a:r>
            <a:br>
              <a:rPr lang="fi-FI" sz="1600" dirty="0"/>
            </a:br>
            <a:endParaRPr lang="fi-FI" sz="1600" dirty="0">
              <a:cs typeface="Arial"/>
            </a:endParaRPr>
          </a:p>
          <a:p>
            <a:pPr>
              <a:lnSpc>
                <a:spcPct val="150000"/>
              </a:lnSpc>
            </a:pPr>
            <a:endParaRPr lang="sv-SE" sz="1600" dirty="0"/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 dirty="0" err="1">
                <a:solidFill>
                  <a:schemeClr val="accent5"/>
                </a:solidFill>
              </a:rPr>
              <a:t>Arbetarsäkerhetsanmälningar</a:t>
            </a:r>
            <a:r>
              <a:rPr lang="fi-FI" sz="1600" b="1" baseline="0" dirty="0">
                <a:solidFill>
                  <a:schemeClr val="accent5"/>
                </a:solidFill>
              </a:rPr>
              <a:t> via </a:t>
            </a:r>
            <a:r>
              <a:rPr lang="fi-FI" sz="1600" b="1" baseline="0" dirty="0" err="1">
                <a:solidFill>
                  <a:schemeClr val="accent5"/>
                </a:solidFill>
              </a:rPr>
              <a:t>HaiPro</a:t>
            </a:r>
            <a:endParaRPr lang="fi-FI" sz="1600" b="1" dirty="0">
              <a:solidFill>
                <a:schemeClr val="accent5"/>
              </a:solidFill>
            </a:endParaRPr>
          </a:p>
          <a:p>
            <a:r>
              <a:rPr lang="fi-FI" sz="1600" baseline="0" dirty="0" err="1"/>
              <a:t>Antal</a:t>
            </a:r>
            <a:r>
              <a:rPr lang="fi-FI" sz="1600" baseline="0" dirty="0"/>
              <a:t> </a:t>
            </a:r>
            <a:r>
              <a:rPr lang="fi-FI" sz="1600" baseline="0" dirty="0" err="1"/>
              <a:t>anmälningar</a:t>
            </a:r>
            <a:r>
              <a:rPr lang="fi-FI" sz="1600" baseline="0" dirty="0"/>
              <a:t>: </a:t>
            </a:r>
            <a:r>
              <a:rPr lang="fi-FI" sz="1600" dirty="0"/>
              <a:t>47</a:t>
            </a:r>
            <a:r>
              <a:rPr lang="fi-FI" sz="1600" baseline="0" dirty="0"/>
              <a:t> (89</a:t>
            </a:r>
            <a:r>
              <a:rPr lang="fi-FI" sz="1600" dirty="0"/>
              <a:t>)</a:t>
            </a:r>
            <a:endParaRPr lang="fi-FI" sz="1600" baseline="0" dirty="0">
              <a:cs typeface="Arial"/>
            </a:endParaRPr>
          </a:p>
          <a:p>
            <a:endParaRPr lang="fi-FI" sz="1600" baseline="0" dirty="0">
              <a:cs typeface="Arial"/>
            </a:endParaRPr>
          </a:p>
          <a:p>
            <a:r>
              <a:rPr lang="sv-SE" sz="1600" dirty="0"/>
              <a:t>De vanligaste typerna av händelser:</a:t>
            </a:r>
          </a:p>
          <a:p>
            <a:r>
              <a:rPr lang="sv-SE" sz="1600" dirty="0"/>
              <a:t>1. Nära ögat händelse/ hotsituation</a:t>
            </a:r>
            <a:endParaRPr lang="sv-SE" sz="1600" dirty="0">
              <a:cs typeface="Arial"/>
            </a:endParaRPr>
          </a:p>
          <a:p>
            <a:r>
              <a:rPr lang="sv-SE" sz="1600" dirty="0"/>
              <a:t>2. Olycka på arbetsplatsen/ våldsam incident</a:t>
            </a:r>
            <a:endParaRPr lang="fi-FI" sz="1600" dirty="0">
              <a:cs typeface="Arial"/>
            </a:endParaRPr>
          </a:p>
          <a:p>
            <a:r>
              <a:rPr lang="fi-FI" sz="1600" dirty="0">
                <a:cs typeface="Arial"/>
              </a:rPr>
              <a:t>3.</a:t>
            </a:r>
            <a:r>
              <a:rPr lang="sv-SE" sz="1600" dirty="0">
                <a:cs typeface="Arial"/>
              </a:rPr>
              <a:t>. Annat typ av fara</a:t>
            </a:r>
            <a:endParaRPr lang="fi-FI" sz="1600" dirty="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124782"/>
            <a:ext cx="3329922" cy="16312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Total </a:t>
            </a:r>
            <a:r>
              <a:rPr lang="fi-FI" sz="1600" b="1" dirty="0" err="1">
                <a:solidFill>
                  <a:schemeClr val="accent5"/>
                </a:solidFill>
              </a:rPr>
              <a:t>mängd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frånvarodagar</a:t>
            </a:r>
            <a:r>
              <a:rPr lang="fi-FI" sz="1600" b="1" dirty="0">
                <a:solidFill>
                  <a:schemeClr val="accent5"/>
                </a:solidFill>
              </a:rPr>
              <a:t>/ </a:t>
            </a:r>
            <a:r>
              <a:rPr lang="fi-FI" sz="1600" b="1" dirty="0" err="1">
                <a:solidFill>
                  <a:schemeClr val="accent5"/>
                </a:solidFill>
              </a:rPr>
              <a:t>antal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sjukfrånvarodagar</a:t>
            </a:r>
            <a:endParaRPr lang="fi-FI" sz="1600" b="1" dirty="0">
              <a:solidFill>
                <a:schemeClr val="accent5"/>
              </a:solidFill>
            </a:endParaRPr>
          </a:p>
          <a:p>
            <a:endParaRPr lang="fi-FI" sz="1400" b="1" dirty="0"/>
          </a:p>
          <a:p>
            <a:r>
              <a:rPr lang="fi-FI" dirty="0">
                <a:solidFill>
                  <a:schemeClr val="accent4"/>
                </a:solidFill>
                <a:cs typeface="Arial"/>
              </a:rPr>
              <a:t>4.85 ( 4,25)</a:t>
            </a:r>
          </a:p>
          <a:p>
            <a:endParaRPr lang="fi-FI" b="1" dirty="0">
              <a:cs typeface="Arial"/>
            </a:endParaRPr>
          </a:p>
          <a:p>
            <a:endParaRPr lang="fi-FI" dirty="0">
              <a:solidFill>
                <a:schemeClr val="accent4"/>
              </a:solidFill>
              <a:cs typeface="Arial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ED3203B-D586-766F-E6A7-58FE155330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14675" t="2749" r="15987" b="36779"/>
          <a:stretch/>
        </p:blipFill>
        <p:spPr>
          <a:xfrm>
            <a:off x="4934062" y="4715775"/>
            <a:ext cx="2942633" cy="145904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4538DC7-D202-3942-4533-B9FDFFC0CE58}"/>
              </a:ext>
            </a:extLst>
          </p:cNvPr>
          <p:cNvSpPr/>
          <p:nvPr userDrawn="1"/>
        </p:nvSpPr>
        <p:spPr>
          <a:xfrm>
            <a:off x="4672949" y="4541243"/>
            <a:ext cx="1099555" cy="458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err="1">
                <a:solidFill>
                  <a:schemeClr val="accent5"/>
                </a:solidFill>
              </a:rPr>
              <a:t>eNPS</a:t>
            </a:r>
            <a:endParaRPr lang="sv-SE" b="1">
              <a:solidFill>
                <a:schemeClr val="accent5"/>
              </a:solidFill>
            </a:endParaRPr>
          </a:p>
        </p:txBody>
      </p:sp>
      <p:cxnSp>
        <p:nvCxnSpPr>
          <p:cNvPr id="4" name="Straight Arrow Connector 3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4451B50E-0FF5-0267-6CE7-FCE1AFD7510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6376878" y="5599416"/>
            <a:ext cx="465711" cy="39762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59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-5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47128" y="1674287"/>
            <a:ext cx="3926508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rgbClr val="00A174"/>
                </a:solidFill>
              </a:rPr>
              <a:t>Åtgärder som främjar arbetarnas välmående i arbetet</a:t>
            </a:r>
          </a:p>
          <a:p>
            <a:endParaRPr lang="sv-SE" sz="1600" b="1" dirty="0">
              <a:solidFill>
                <a:srgbClr val="00A174"/>
              </a:solidFill>
            </a:endParaRPr>
          </a:p>
          <a:p>
            <a:r>
              <a:rPr lang="en-US" sz="1600" dirty="0" err="1"/>
              <a:t>Utvecklingssamtaler</a:t>
            </a:r>
            <a:r>
              <a:rPr lang="en-US" sz="1600" dirty="0"/>
              <a:t>, </a:t>
            </a:r>
            <a:r>
              <a:rPr lang="en-US" sz="1600" dirty="0" err="1"/>
              <a:t>arbetsplatsmöterna</a:t>
            </a:r>
            <a:r>
              <a:rPr lang="en-US" sz="1600" dirty="0"/>
              <a:t>, </a:t>
            </a:r>
            <a:r>
              <a:rPr lang="en-US" sz="1600" dirty="0" err="1"/>
              <a:t>skolningar</a:t>
            </a:r>
            <a:r>
              <a:rPr lang="en-US" sz="1600" dirty="0"/>
              <a:t>, </a:t>
            </a:r>
            <a:r>
              <a:rPr lang="en-US" sz="1600" dirty="0" err="1"/>
              <a:t>utceklingsprojekt</a:t>
            </a:r>
            <a:endParaRPr lang="fi-FI" sz="1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963FD82-3729-CBB6-7339-36A469AC0D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675" t="2749" r="15987" b="36779"/>
          <a:stretch/>
        </p:blipFill>
        <p:spPr>
          <a:xfrm>
            <a:off x="8553002" y="4718047"/>
            <a:ext cx="2942633" cy="145904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BC4B54C-8B52-FDCE-5360-DFFBDA07586B}"/>
              </a:ext>
            </a:extLst>
          </p:cNvPr>
          <p:cNvSpPr/>
          <p:nvPr/>
        </p:nvSpPr>
        <p:spPr>
          <a:xfrm>
            <a:off x="8389871" y="4601940"/>
            <a:ext cx="774845" cy="458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solidFill>
                  <a:schemeClr val="accent5"/>
                </a:solidFill>
              </a:rPr>
              <a:t>NSS</a:t>
            </a:r>
          </a:p>
        </p:txBody>
      </p:sp>
      <p:cxnSp>
        <p:nvCxnSpPr>
          <p:cNvPr id="7" name="Straight Arrow Connector 6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4AF964B9-CBDA-CB6C-449B-4651F77E935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9985651" y="5798229"/>
            <a:ext cx="699473" cy="19881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7F566D7-8147-E7D5-B6EF-CB10F25A94F1}"/>
              </a:ext>
            </a:extLst>
          </p:cNvPr>
          <p:cNvSpPr txBox="1"/>
          <p:nvPr/>
        </p:nvSpPr>
        <p:spPr>
          <a:xfrm>
            <a:off x="9157408" y="6072621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93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(48)</a:t>
            </a:r>
          </a:p>
        </p:txBody>
      </p: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62b06d-03b9-424a-ab70-bfab313b8d48">
      <UserInfo>
        <DisplayName>Yliluoma Susanna</DisplayName>
        <AccountId>131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7233D02C2F3D148860CE3F6DFEDC733" ma:contentTypeVersion="12" ma:contentTypeDescription="Luo uusi asiakirja." ma:contentTypeScope="" ma:versionID="860ce605937f6a65c9928c83f10c8249">
  <xsd:schema xmlns:xsd="http://www.w3.org/2001/XMLSchema" xmlns:xs="http://www.w3.org/2001/XMLSchema" xmlns:p="http://schemas.microsoft.com/office/2006/metadata/properties" xmlns:ns2="cbe4f0d9-fb0d-42e8-a680-6e558966cc0a" xmlns:ns3="8662b06d-03b9-424a-ab70-bfab313b8d48" targetNamespace="http://schemas.microsoft.com/office/2006/metadata/properties" ma:root="true" ma:fieldsID="509e27b6a82dc7b00917cc56a47422fe" ns2:_="" ns3:_="">
    <xsd:import namespace="cbe4f0d9-fb0d-42e8-a680-6e558966cc0a"/>
    <xsd:import namespace="8662b06d-03b9-424a-ab70-bfab313b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4f0d9-fb0d-42e8-a680-6e558966c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2b06d-03b9-424a-ab70-bfab313b8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1BDA3F-9081-465D-A0C8-DF261C8C3C7F}">
  <ds:schemaRefs>
    <ds:schemaRef ds:uri="8662b06d-03b9-424a-ab70-bfab313b8d48"/>
    <ds:schemaRef ds:uri="cbe4f0d9-fb0d-42e8-a680-6e558966cc0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F0D4F0F-5A5A-4F1C-AF27-D1FB8744BFF3}">
  <ds:schemaRefs>
    <ds:schemaRef ds:uri="8662b06d-03b9-424a-ab70-bfab313b8d48"/>
    <ds:schemaRef ds:uri="cbe4f0d9-fb0d-42e8-a680-6e558966cc0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33</TotalTime>
  <Words>594</Words>
  <Application>Microsoft Office PowerPoint</Application>
  <PresentationFormat>Widescreen</PresentationFormat>
  <Paragraphs>139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Segoe UI</vt:lpstr>
      <vt:lpstr>Times New Roman</vt:lpstr>
      <vt:lpstr>OVHP_teema</vt:lpstr>
      <vt:lpstr>1_OVHP_teema</vt:lpstr>
      <vt:lpstr>Rapportering av egenkontroll</vt:lpstr>
      <vt:lpstr>Tillgänglighet</vt:lpstr>
      <vt:lpstr>Säkerhet och kvalitet</vt:lpstr>
      <vt:lpstr>Kundupplevelse</vt:lpstr>
      <vt:lpstr>Delaktighetsarbete</vt:lpstr>
      <vt:lpstr>Personal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Seppelin Saija</cp:lastModifiedBy>
  <cp:revision>21</cp:revision>
  <dcterms:created xsi:type="dcterms:W3CDTF">2023-11-14T05:41:58Z</dcterms:created>
  <dcterms:modified xsi:type="dcterms:W3CDTF">2026-02-16T07:28:01Z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0x01010047233D02C2F3D148860CE3F6DFEDC733</vt:lpwstr>
  </property>
  <property fmtid="{D5CDD505-2E9C-101B-9397-08002B2CF9AE}" pid="3" name="MediaServiceImageTags">
    <vt:lpwstr/>
  </property>
</Properties>
</file>