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834E2A-BF5B-13FF-F9EC-1D67469D7549}" v="173" dt="2025-10-28T13:14:52.639"/>
    <p1510:client id="{ED7F9EAF-A7B3-4D0F-B10F-D890BEAB0B92}" v="39" dt="2025-10-29T08:20:03.431"/>
    <p1510:client id="{EDB63521-C517-6436-B346-770EAA72C31D}" v="96" dt="2025-10-28T13:15:52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  <c:pt idx="2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18.5.2026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5D2F39-5BB0-012C-75F7-715BF629F81D}"/>
              </a:ext>
            </a:extLst>
          </p:cNvPr>
          <p:cNvCxnSpPr>
            <a:cxnSpLocks/>
          </p:cNvCxnSpPr>
          <p:nvPr userDrawn="1"/>
        </p:nvCxnSpPr>
        <p:spPr>
          <a:xfrm flipV="1">
            <a:off x="8118806" y="4488871"/>
            <a:ext cx="3996980" cy="2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Jourverksamhet</a:t>
            </a:r>
            <a:r>
              <a:rPr lang="fi-FI" dirty="0"/>
              <a:t>,</a:t>
            </a:r>
            <a:r>
              <a:rPr lang="fi-FI" sz="2000" dirty="0"/>
              <a:t> </a:t>
            </a:r>
            <a:r>
              <a:rPr lang="fi-FI" sz="2000" dirty="0" err="1"/>
              <a:t>Sjukhusservice</a:t>
            </a:r>
            <a:endParaRPr lang="fi-FI" sz="2000" dirty="0"/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1-4.2026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/>
              <a:t>Tillgänglighet</a:t>
            </a:r>
          </a:p>
        </p:txBody>
      </p:sp>
      <p:graphicFrame>
        <p:nvGraphicFramePr>
          <p:cNvPr id="11" name="Table 10" descr="Tabellen visar genomströmningstiderna på jouren inom olika specialiteter. Kirurgi: 4 timmar 39 minuter, medicin: 5 timmar 16 minuter, allmänmedicin: 3 timmar 32 minuter (målet är under 2 timmar), och pediatrik: 2 timmar 9 minuter (målet är under 2 timmar). Målet överskrids inom allmänmedicin och pediatrik.">
            <a:extLst>
              <a:ext uri="{FF2B5EF4-FFF2-40B4-BE49-F238E27FC236}">
                <a16:creationId xmlns:a16="http://schemas.microsoft.com/office/drawing/2014/main" id="{CCE4D415-72B0-9968-CF9D-8788B5F2E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430853"/>
              </p:ext>
            </p:extLst>
          </p:nvPr>
        </p:nvGraphicFramePr>
        <p:xfrm>
          <a:off x="1263358" y="1188722"/>
          <a:ext cx="5385958" cy="22444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61184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82477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Jourens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genomströmstid</a:t>
                      </a:r>
                      <a:endParaRPr lang="fi-FI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/>
                        <a:t>Kirurgi</a:t>
                      </a:r>
                    </a:p>
                    <a:p>
                      <a:pPr lvl="0">
                        <a:buNone/>
                      </a:pP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4h26  min(4h8min)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 err="1"/>
                        <a:t>Medicin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5h  14min (4h 30min)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 err="1"/>
                        <a:t>Allmänmedicin</a:t>
                      </a:r>
                      <a:r>
                        <a:rPr lang="fi-FI" sz="1600" baseline="0"/>
                        <a:t> (</a:t>
                      </a:r>
                      <a:r>
                        <a:rPr lang="fi-FI" sz="1600" baseline="0" err="1"/>
                        <a:t>mål</a:t>
                      </a:r>
                      <a:r>
                        <a:rPr lang="fi-FI" sz="1600" baseline="0"/>
                        <a:t> </a:t>
                      </a:r>
                      <a:r>
                        <a:rPr lang="fi-FI" sz="1600" baseline="0" err="1"/>
                        <a:t>under</a:t>
                      </a:r>
                      <a:r>
                        <a:rPr lang="fi-FI" sz="1600" baseline="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38 min(2h 21min)</a:t>
                      </a:r>
                      <a:endParaRPr lang="fi-FI" sz="16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/>
                        <a:t>Pediatri (</a:t>
                      </a:r>
                      <a:r>
                        <a:rPr lang="fi-FI" sz="1600" err="1"/>
                        <a:t>mål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under</a:t>
                      </a:r>
                      <a:r>
                        <a:rPr lang="fi-FI" sz="160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2h 38 min(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36min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12" name="Table 11" descr="Akutvårdens responstid">
            <a:extLst>
              <a:ext uri="{FF2B5EF4-FFF2-40B4-BE49-F238E27FC236}">
                <a16:creationId xmlns:a16="http://schemas.microsoft.com/office/drawing/2014/main" id="{D9805E4C-6257-27FC-178D-6ECADE88C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507922"/>
              </p:ext>
            </p:extLst>
          </p:nvPr>
        </p:nvGraphicFramePr>
        <p:xfrm>
          <a:off x="6903895" y="1188720"/>
          <a:ext cx="5047384" cy="20274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Akutvårdens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responstid</a:t>
                      </a:r>
                      <a:r>
                        <a:rPr lang="fi-FI" sz="1600"/>
                        <a:t>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Kärncentrum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07:05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11:14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Annan </a:t>
                      </a:r>
                      <a:r>
                        <a:rPr lang="fi-FI" sz="1600" err="1"/>
                        <a:t>tätort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10:07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19:02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Bebodd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landsbygd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16:50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31:30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E444AD2-992E-AF4A-D04B-743B1C6665B8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endParaRPr kumimoji="0" lang="fi-FI" sz="1600" b="1" i="0" u="none" strike="noStrike" kern="1200" cap="none" spc="0" normalizeH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>
                <a:cs typeface="Arial"/>
              </a:rPr>
              <a:t>Sammarbetsmöten</a:t>
            </a:r>
            <a:endParaRPr lang="sv-SE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Gemensamma lägesbilder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Enheters </a:t>
            </a:r>
            <a:r>
              <a:rPr lang="sv-SE" sz="1400" dirty="0" err="1">
                <a:cs typeface="Arial"/>
              </a:rPr>
              <a:t>utvecklingsprojekter</a:t>
            </a:r>
            <a:endParaRPr lang="sv-SE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Skolningar</a:t>
            </a:r>
          </a:p>
          <a:p>
            <a:endParaRPr lang="fi-FI" sz="1400" dirty="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4" name="Table 13" descr="Akutvårdens responstid&#10;">
            <a:extLst>
              <a:ext uri="{FF2B5EF4-FFF2-40B4-BE49-F238E27FC236}">
                <a16:creationId xmlns:a16="http://schemas.microsoft.com/office/drawing/2014/main" id="{57938899-E8B0-6624-EE92-27838EA8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342075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/>
                        <a:t>Akutvårdens responstid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29:31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46:33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31.4.2026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anmälningar:306 </a:t>
            </a:r>
            <a:r>
              <a:rPr lang="sv-SE" sz="1400" dirty="0"/>
              <a:t> (432)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10</a:t>
            </a:r>
            <a:r>
              <a:rPr lang="sv-SE" sz="1400" dirty="0"/>
              <a:t> (11)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tilläggsinformation:31</a:t>
            </a:r>
            <a:r>
              <a:rPr lang="sv-SE" sz="1400" dirty="0"/>
              <a:t>(0)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15</a:t>
            </a:r>
            <a:r>
              <a:rPr lang="sv-SE" sz="1400" dirty="0"/>
              <a:t>(26)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281 </a:t>
            </a:r>
            <a:r>
              <a:rPr lang="sv-SE" sz="1400" dirty="0"/>
              <a:t>(397)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304&#10;Januari - April 2024 349&#10;Januari-April 2025&#10;Maj - Augusti 2023 245&#10;Maj - Augusti 2024 318&#10;Maj-Augusti 2025 &#10;September - December 2023 245&#10;September - December 2024 306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85079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</a:t>
            </a:r>
            <a:r>
              <a:rPr lang="sv-SE" sz="1600" dirty="0">
                <a:solidFill>
                  <a:srgbClr val="00A174"/>
                </a:solidFill>
              </a:rPr>
              <a:t>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AutoNum type="arabicPeriod"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Förknippad med ordnande av och tillgång till vård/service</a:t>
            </a:r>
          </a:p>
          <a:p>
            <a:pPr marL="342900" indent="-342900">
              <a:buAutoNum type="arabicPeriod"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Förknippad med läkemedels- och vätskebehandling</a:t>
            </a:r>
          </a:p>
          <a:p>
            <a:pPr marL="342900" indent="-342900">
              <a:buAutoNum type="arabicPeriod"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Förknippad med informationsflöde eller informationshantering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1542869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37 </a:t>
            </a:r>
            <a:r>
              <a:rPr lang="fi-FI" sz="2400" dirty="0">
                <a:cs typeface="Arial"/>
              </a:rPr>
              <a:t>(35)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anmälan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om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negativ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händelse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(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internt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)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481398" y="6086034"/>
            <a:ext cx="16903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b="1" dirty="0">
                <a:solidFill>
                  <a:schemeClr val="tx2"/>
                </a:solidFill>
              </a:rPr>
              <a:t>270/312</a:t>
            </a:r>
            <a:endParaRPr lang="fi-FI" sz="2400" b="1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400" dirty="0"/>
              <a:t>Information till </a:t>
            </a:r>
            <a:r>
              <a:rPr lang="sv-SE" sz="1400" dirty="0" err="1"/>
              <a:t>personalen,uppdateringen</a:t>
            </a:r>
            <a:r>
              <a:rPr lang="sv-SE" sz="1400" dirty="0"/>
              <a:t> av </a:t>
            </a:r>
            <a:r>
              <a:rPr lang="sv-SE" sz="1400" dirty="0" err="1"/>
              <a:t>dirktiv</a:t>
            </a:r>
            <a:r>
              <a:rPr lang="sv-SE" sz="1400" dirty="0"/>
              <a:t>, </a:t>
            </a:r>
            <a:r>
              <a:rPr lang="sv-SE" sz="1400" dirty="0" err="1"/>
              <a:t>sammarbetsmöten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232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(306)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68122" y="3842981"/>
            <a:ext cx="487456" cy="391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-12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2,71 (4,18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2,73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2,76 (4,29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2,88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(4,25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2,86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2,90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24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2,86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.-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bemötande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- </a:t>
            </a:r>
            <a:r>
              <a:rPr lang="fi-FI" sz="1400" b="1" dirty="0" err="1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Långa</a:t>
            </a:r>
            <a:r>
              <a:rPr lang="fi-FI" sz="1400" b="1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 </a:t>
            </a:r>
            <a:r>
              <a:rPr lang="fi-FI" sz="1400" b="1" dirty="0" err="1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väntetider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fi-FI" sz="1400" b="1" dirty="0">
              <a:solidFill>
                <a:schemeClr val="accent5"/>
              </a:solidFill>
              <a:cs typeface="Arial"/>
            </a:endParaRPr>
          </a:p>
          <a:p>
            <a:pPr algn="ctr"/>
            <a:r>
              <a:rPr lang="fi-FI" sz="1400" b="1" dirty="0">
                <a:solidFill>
                  <a:schemeClr val="accent5"/>
                </a:solidFill>
                <a:cs typeface="Arial"/>
              </a:rPr>
              <a:t>(1-12)</a:t>
            </a: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r>
              <a:rPr lang="fi-FI" sz="1400" b="1" dirty="0">
                <a:solidFill>
                  <a:schemeClr val="accent5"/>
                </a:solidFill>
              </a:rPr>
              <a:t> (1-12)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0 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 0 (0)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 1(1)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 14 (12)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cs typeface="Arial"/>
              </a:rPr>
              <a:t>Hur stöden man </a:t>
            </a:r>
            <a:r>
              <a:rPr lang="sv-SE" sz="1400" err="1">
                <a:cs typeface="Arial"/>
              </a:rPr>
              <a:t>ava</a:t>
            </a:r>
            <a:r>
              <a:rPr lang="sv-SE" sz="1400">
                <a:cs typeface="Arial"/>
              </a:rPr>
              <a:t> kunders..</a:t>
            </a:r>
          </a:p>
          <a:p>
            <a:endParaRPr lang="sv-SE" sz="1400">
              <a:cs typeface="Arial"/>
            </a:endParaRPr>
          </a:p>
          <a:p>
            <a:r>
              <a:rPr lang="sv-SE" sz="1400">
                <a:cs typeface="Arial"/>
              </a:rPr>
              <a:t>Man diskutera on vårdlinjer tillsammans med patienter</a:t>
            </a:r>
          </a:p>
          <a:p>
            <a:endParaRPr lang="en-US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fi-FI" sz="1400"/>
          </a:p>
          <a:p>
            <a:pPr lvl="0"/>
            <a:r>
              <a:rPr lang="sv-SE" sz="1400"/>
              <a:t>Till samjouren kommer regelbundet folk från OLKA verksamhet</a:t>
            </a:r>
          </a:p>
          <a:p>
            <a:pPr lvl="0"/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 dirty="0" err="1"/>
              <a:t>Processutveckling</a:t>
            </a:r>
            <a:r>
              <a:rPr lang="fi-FI" sz="1400" dirty="0"/>
              <a:t>, </a:t>
            </a:r>
            <a:r>
              <a:rPr lang="fi-FI" sz="1400" dirty="0" err="1"/>
              <a:t>informering</a:t>
            </a:r>
            <a:r>
              <a:rPr lang="fi-FI" sz="1400" dirty="0"/>
              <a:t> av personalen, introduktion, </a:t>
            </a:r>
            <a:r>
              <a:rPr lang="fi-FI" sz="1400" dirty="0" err="1"/>
              <a:t>skolningar</a:t>
            </a:r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099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/>
              <a:t>320 (331,5)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vakanser:14,2 ?78,3</a:t>
            </a:r>
            <a:br>
              <a:rPr lang="fi-FI" sz="1600" dirty="0"/>
            </a:b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34 (</a:t>
            </a:r>
            <a:r>
              <a:rPr lang="fi-FI" sz="1600" dirty="0"/>
              <a:t>47)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sv-SE" sz="1600" dirty="0"/>
              <a:t>De vanligaste typerna av händelser:</a:t>
            </a:r>
          </a:p>
          <a:p>
            <a:r>
              <a:rPr lang="sv-SE" sz="1600" dirty="0"/>
              <a:t>1. Nära ögat händelse/ hotsituation</a:t>
            </a:r>
            <a:endParaRPr lang="fi-FI" sz="1600" dirty="0">
              <a:cs typeface="Arial"/>
            </a:endParaRPr>
          </a:p>
          <a:p>
            <a:r>
              <a:rPr lang="fi-FI" sz="1600" dirty="0">
                <a:cs typeface="Arial"/>
              </a:rPr>
              <a:t>2.</a:t>
            </a:r>
            <a:r>
              <a:rPr lang="sv-SE" sz="1600" dirty="0">
                <a:cs typeface="Arial"/>
              </a:rPr>
              <a:t> Annat typ av fara</a:t>
            </a:r>
          </a:p>
          <a:p>
            <a:r>
              <a:rPr lang="sv-SE" sz="1600" dirty="0">
                <a:cs typeface="Arial"/>
              </a:rPr>
              <a:t>3. </a:t>
            </a:r>
            <a:r>
              <a:rPr lang="sv-SE" sz="1600" dirty="0" err="1">
                <a:cs typeface="Arial"/>
              </a:rPr>
              <a:t>Smittoriski</a:t>
            </a:r>
            <a:endParaRPr lang="sv-SE" sz="1600" dirty="0">
              <a:cs typeface="Arial"/>
            </a:endParaRPr>
          </a:p>
          <a:p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r>
              <a:rPr lang="fi-FI" dirty="0">
                <a:solidFill>
                  <a:schemeClr val="accent4"/>
                </a:solidFill>
                <a:cs typeface="Arial"/>
              </a:rPr>
              <a:t>3,6 ( 4,85)</a:t>
            </a:r>
          </a:p>
          <a:p>
            <a:endParaRPr lang="fi-FI" b="1" dirty="0">
              <a:cs typeface="Arial"/>
            </a:endParaRP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715775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672949" y="4541243"/>
            <a:ext cx="109955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endParaRPr lang="sv-SE" b="1">
              <a:solidFill>
                <a:schemeClr val="accent5"/>
              </a:solidFill>
            </a:endParaRP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599416"/>
            <a:ext cx="465711" cy="3976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srgbClr val="213A8F"/>
                </a:solidFill>
                <a:latin typeface="Arial" panose="020B0604020202020204"/>
                <a:cs typeface="Arial"/>
              </a:rPr>
              <a:t>Lukua ei saatavilla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(59)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en-US" sz="1600" dirty="0" err="1"/>
              <a:t>Utvecklingssamtaler</a:t>
            </a:r>
            <a:r>
              <a:rPr lang="en-US" sz="1600" dirty="0"/>
              <a:t>, </a:t>
            </a:r>
            <a:r>
              <a:rPr lang="en-US" sz="1600" dirty="0" err="1"/>
              <a:t>arbetsplatsmöterna</a:t>
            </a:r>
            <a:r>
              <a:rPr lang="en-US" sz="1600" dirty="0"/>
              <a:t>, </a:t>
            </a:r>
            <a:r>
              <a:rPr lang="en-US" sz="1600" dirty="0" err="1"/>
              <a:t>skolningar</a:t>
            </a:r>
            <a:r>
              <a:rPr lang="en-US" sz="1600" dirty="0"/>
              <a:t>, </a:t>
            </a:r>
            <a:r>
              <a:rPr lang="en-US" sz="1600" dirty="0" err="1"/>
              <a:t>utceklingsprojekt</a:t>
            </a:r>
            <a:endParaRPr lang="fi-FI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63FD82-3729-CBB6-7339-36A469AC0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53002" y="4718047"/>
            <a:ext cx="2942633" cy="145904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C4B54C-8B52-FDCE-5360-DFFBDA07586B}"/>
              </a:ext>
            </a:extLst>
          </p:cNvPr>
          <p:cNvSpPr/>
          <p:nvPr/>
        </p:nvSpPr>
        <p:spPr>
          <a:xfrm>
            <a:off x="8389871" y="4601940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</a:p>
        </p:txBody>
      </p:sp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AF964B9-CBDA-CB6C-449B-4651F77E93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9985651" y="5798229"/>
            <a:ext cx="699473" cy="1988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7F566D7-8147-E7D5-B6EF-CB10F25A94F1}"/>
              </a:ext>
            </a:extLst>
          </p:cNvPr>
          <p:cNvSpPr txBox="1"/>
          <p:nvPr/>
        </p:nvSpPr>
        <p:spPr>
          <a:xfrm>
            <a:off x="9157408" y="6072621"/>
            <a:ext cx="1676820" cy="6155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Lukua ei saatavilla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93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c5b3eaedf2cf648dc2a65c177f6a023e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83fb444c790766424d81668a2a88e713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F944155-CF83-493E-8B61-E4B75668B4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318</TotalTime>
  <Words>599</Words>
  <Application>Microsoft Office PowerPoint</Application>
  <PresentationFormat>Widescreen</PresentationFormat>
  <Paragraphs>139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38</cp:revision>
  <dcterms:created xsi:type="dcterms:W3CDTF">2023-11-14T05:41:58Z</dcterms:created>
  <dcterms:modified xsi:type="dcterms:W3CDTF">2026-05-18T07:57:38Z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