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drawings/drawing3.xml" ContentType="application/vnd.openxmlformats-officedocument.drawingml.chartshape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</p:sldMasterIdLst>
  <p:notesMasterIdLst>
    <p:notesMasterId r:id="rId12"/>
  </p:notesMasterIdLst>
  <p:handoutMasterIdLst>
    <p:handoutMasterId r:id="rId13"/>
  </p:handoutMasterIdLst>
  <p:sldIdLst>
    <p:sldId id="335" r:id="rId6"/>
    <p:sldId id="562" r:id="rId7"/>
    <p:sldId id="563" r:id="rId8"/>
    <p:sldId id="452" r:id="rId9"/>
    <p:sldId id="579" r:id="rId10"/>
    <p:sldId id="580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7E0FC59-56D0-E944-DBCE-D81227EB1767}" name="Skuthälla Tanja" initials="ST" userId="S::tanja.skuthalla@ovph.fi::178ba649-bdec-4ba0-b6b5-65d2f655b5ca" providerId="AD"/>
  <p188:author id="{AFEABAD6-F391-E6D4-FFFD-D08E33702AA1}" name="Sundman Lisa" initials="SL" userId="S::lisa.sundman@ovph.fi::fec9133f-7357-46c1-9cd4-7e86e427af3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64085E-934E-E647-5DD1-2777A2868947}" v="196" dt="2026-05-15T09:14:40.211"/>
    <p1510:client id="{36BAC5B5-9ED5-69B8-9040-79D95D219BFF}" v="10" dt="2026-05-17T06:56:57.553"/>
    <p1510:client id="{439F81A9-ADA4-7038-975E-3E8ECD6C9FA2}" v="6" dt="2026-05-15T09:38:00.090"/>
    <p1510:client id="{71171EB9-8527-43CE-A4AD-53AC9E628A71}" v="131" dt="2026-05-15T09:11:15.333"/>
    <p1510:client id="{76C0BC62-38BB-8286-F79A-634553D2BD85}" v="9" dt="2026-05-15T11:04:45.148"/>
    <p1510:client id="{ABDFC75E-A24F-4724-AD23-1EA5637D3041}" v="5" dt="2026-05-15T08:35:55.88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ntola Christian" userId="S::christian.kantola@ovph.fi::612669f4-917f-47aa-ac80-23109edfd59f" providerId="AD" clId="Web-{439F81A9-ADA4-7038-975E-3E8ECD6C9FA2}"/>
    <pc:docChg chg="modSld">
      <pc:chgData name="Kantola Christian" userId="S::christian.kantola@ovph.fi::612669f4-917f-47aa-ac80-23109edfd59f" providerId="AD" clId="Web-{439F81A9-ADA4-7038-975E-3E8ECD6C9FA2}" dt="2026-05-15T09:37:52.933" v="1" actId="20577"/>
      <pc:docMkLst>
        <pc:docMk/>
      </pc:docMkLst>
      <pc:sldChg chg="modSp">
        <pc:chgData name="Kantola Christian" userId="S::christian.kantola@ovph.fi::612669f4-917f-47aa-ac80-23109edfd59f" providerId="AD" clId="Web-{439F81A9-ADA4-7038-975E-3E8ECD6C9FA2}" dt="2026-05-15T09:37:52.933" v="1" actId="20577"/>
        <pc:sldMkLst>
          <pc:docMk/>
          <pc:sldMk cId="711752635" sldId="452"/>
        </pc:sldMkLst>
        <pc:spChg chg="mod">
          <ac:chgData name="Kantola Christian" userId="S::christian.kantola@ovph.fi::612669f4-917f-47aa-ac80-23109edfd59f" providerId="AD" clId="Web-{439F81A9-ADA4-7038-975E-3E8ECD6C9FA2}" dt="2026-05-15T09:37:41.042" v="0" actId="20577"/>
          <ac:spMkLst>
            <pc:docMk/>
            <pc:sldMk cId="711752635" sldId="452"/>
            <ac:spMk id="9" creationId="{5517D60A-C591-4544-F224-CB292F193C1D}"/>
          </ac:spMkLst>
        </pc:spChg>
        <pc:spChg chg="mod">
          <ac:chgData name="Kantola Christian" userId="S::christian.kantola@ovph.fi::612669f4-917f-47aa-ac80-23109edfd59f" providerId="AD" clId="Web-{439F81A9-ADA4-7038-975E-3E8ECD6C9FA2}" dt="2026-05-15T09:37:52.933" v="1" actId="20577"/>
          <ac:spMkLst>
            <pc:docMk/>
            <pc:sldMk cId="711752635" sldId="452"/>
            <ac:spMk id="27" creationId="{969C7632-2037-DC81-7947-77FA212BAD99}"/>
          </ac:spMkLst>
        </pc:spChg>
      </pc:sldChg>
    </pc:docChg>
  </pc:docChgLst>
  <pc:docChgLst>
    <pc:chgData name="Mäkinen Camilla" userId="S::camilla.makinen@ovph.fi::08b40afd-0646-4c4b-a542-b1647c187a03" providerId="AD" clId="Web-{0E64085E-934E-E647-5DD1-2777A2868947}"/>
    <pc:docChg chg="modSld">
      <pc:chgData name="Mäkinen Camilla" userId="S::camilla.makinen@ovph.fi::08b40afd-0646-4c4b-a542-b1647c187a03" providerId="AD" clId="Web-{0E64085E-934E-E647-5DD1-2777A2868947}" dt="2026-05-15T09:14:24.913" v="106" actId="20577"/>
      <pc:docMkLst>
        <pc:docMk/>
      </pc:docMkLst>
      <pc:sldChg chg="modSp">
        <pc:chgData name="Mäkinen Camilla" userId="S::camilla.makinen@ovph.fi::08b40afd-0646-4c4b-a542-b1647c187a03" providerId="AD" clId="Web-{0E64085E-934E-E647-5DD1-2777A2868947}" dt="2026-05-15T09:14:24.913" v="106" actId="20577"/>
        <pc:sldMkLst>
          <pc:docMk/>
          <pc:sldMk cId="1898354109" sldId="580"/>
        </pc:sldMkLst>
        <pc:spChg chg="mod">
          <ac:chgData name="Mäkinen Camilla" userId="S::camilla.makinen@ovph.fi::08b40afd-0646-4c4b-a542-b1647c187a03" providerId="AD" clId="Web-{0E64085E-934E-E647-5DD1-2777A2868947}" dt="2026-05-15T09:12:16.936" v="72" actId="20577"/>
          <ac:spMkLst>
            <pc:docMk/>
            <pc:sldMk cId="1898354109" sldId="580"/>
            <ac:spMk id="6" creationId="{6B29DF03-3E5E-F5BD-1388-9DB8FC99458C}"/>
          </ac:spMkLst>
        </pc:spChg>
        <pc:spChg chg="mod">
          <ac:chgData name="Mäkinen Camilla" userId="S::camilla.makinen@ovph.fi::08b40afd-0646-4c4b-a542-b1647c187a03" providerId="AD" clId="Web-{0E64085E-934E-E647-5DD1-2777A2868947}" dt="2026-05-15T09:13:23.597" v="103" actId="20577"/>
          <ac:spMkLst>
            <pc:docMk/>
            <pc:sldMk cId="1898354109" sldId="580"/>
            <ac:spMk id="9" creationId="{C2510217-0C8D-2E97-58A5-04DBA954B1AA}"/>
          </ac:spMkLst>
        </pc:spChg>
        <pc:spChg chg="mod">
          <ac:chgData name="Mäkinen Camilla" userId="S::camilla.makinen@ovph.fi::08b40afd-0646-4c4b-a542-b1647c187a03" providerId="AD" clId="Web-{0E64085E-934E-E647-5DD1-2777A2868947}" dt="2026-05-15T09:12:22.827" v="77" actId="20577"/>
          <ac:spMkLst>
            <pc:docMk/>
            <pc:sldMk cId="1898354109" sldId="580"/>
            <ac:spMk id="11" creationId="{0C6C33A5-345B-5CC9-4D47-71B591630B52}"/>
          </ac:spMkLst>
        </pc:spChg>
        <pc:spChg chg="mod">
          <ac:chgData name="Mäkinen Camilla" userId="S::camilla.makinen@ovph.fi::08b40afd-0646-4c4b-a542-b1647c187a03" providerId="AD" clId="Web-{0E64085E-934E-E647-5DD1-2777A2868947}" dt="2026-05-15T09:12:34.656" v="86" actId="20577"/>
          <ac:spMkLst>
            <pc:docMk/>
            <pc:sldMk cId="1898354109" sldId="580"/>
            <ac:spMk id="13" creationId="{0C6C33A5-345B-5CC9-4D47-71B591630B52}"/>
          </ac:spMkLst>
        </pc:spChg>
        <pc:spChg chg="mod">
          <ac:chgData name="Mäkinen Camilla" userId="S::camilla.makinen@ovph.fi::08b40afd-0646-4c4b-a542-b1647c187a03" providerId="AD" clId="Web-{0E64085E-934E-E647-5DD1-2777A2868947}" dt="2026-05-15T09:14:24.913" v="106" actId="20577"/>
          <ac:spMkLst>
            <pc:docMk/>
            <pc:sldMk cId="1898354109" sldId="580"/>
            <ac:spMk id="19" creationId="{1CE3ECC4-2766-0EF7-1123-7E6207D264DE}"/>
          </ac:spMkLst>
        </pc:spChg>
        <pc:cxnChg chg="mod">
          <ac:chgData name="Mäkinen Camilla" userId="S::camilla.makinen@ovph.fi::08b40afd-0646-4c4b-a542-b1647c187a03" providerId="AD" clId="Web-{0E64085E-934E-E647-5DD1-2777A2868947}" dt="2026-05-15T09:13:45.317" v="104" actId="14100"/>
          <ac:cxnSpMkLst>
            <pc:docMk/>
            <pc:sldMk cId="1898354109" sldId="580"/>
            <ac:cxnSpMk id="14" creationId="{E653DE6F-BFCA-1F12-B240-F5C6CA440C18}"/>
          </ac:cxnSpMkLst>
        </pc:cxnChg>
      </pc:sldChg>
    </pc:docChg>
  </pc:docChgLst>
  <pc:docChgLst>
    <pc:chgData name="Skuthälla Tanja" userId="S::tanja.skuthalla@ovph.fi::178ba649-bdec-4ba0-b6b5-65d2f655b5ca" providerId="AD" clId="Web-{71171EB9-8527-43CE-A4AD-53AC9E628A71}"/>
    <pc:docChg chg="modSld">
      <pc:chgData name="Skuthälla Tanja" userId="S::tanja.skuthalla@ovph.fi::178ba649-bdec-4ba0-b6b5-65d2f655b5ca" providerId="AD" clId="Web-{71171EB9-8527-43CE-A4AD-53AC9E628A71}" dt="2026-05-15T09:11:15.333" v="82" actId="20577"/>
      <pc:docMkLst>
        <pc:docMk/>
      </pc:docMkLst>
      <pc:sldChg chg="modSp">
        <pc:chgData name="Skuthälla Tanja" userId="S::tanja.skuthalla@ovph.fi::178ba649-bdec-4ba0-b6b5-65d2f655b5ca" providerId="AD" clId="Web-{71171EB9-8527-43CE-A4AD-53AC9E628A71}" dt="2026-05-15T09:04:14.211" v="44" actId="20577"/>
        <pc:sldMkLst>
          <pc:docMk/>
          <pc:sldMk cId="711752635" sldId="452"/>
        </pc:sldMkLst>
        <pc:spChg chg="mod">
          <ac:chgData name="Skuthälla Tanja" userId="S::tanja.skuthalla@ovph.fi::178ba649-bdec-4ba0-b6b5-65d2f655b5ca" providerId="AD" clId="Web-{71171EB9-8527-43CE-A4AD-53AC9E628A71}" dt="2026-05-15T08:57:22.947" v="8" actId="20577"/>
          <ac:spMkLst>
            <pc:docMk/>
            <pc:sldMk cId="711752635" sldId="452"/>
            <ac:spMk id="6" creationId="{FC92C84C-5C3B-F151-B025-3AE820B9A966}"/>
          </ac:spMkLst>
        </pc:spChg>
        <pc:spChg chg="mod">
          <ac:chgData name="Skuthälla Tanja" userId="S::tanja.skuthalla@ovph.fi::178ba649-bdec-4ba0-b6b5-65d2f655b5ca" providerId="AD" clId="Web-{71171EB9-8527-43CE-A4AD-53AC9E628A71}" dt="2026-05-15T08:56:39.337" v="7" actId="20577"/>
          <ac:spMkLst>
            <pc:docMk/>
            <pc:sldMk cId="711752635" sldId="452"/>
            <ac:spMk id="8" creationId="{E813F58C-C780-EB84-E9DC-197FFF85751B}"/>
          </ac:spMkLst>
        </pc:spChg>
        <pc:spChg chg="mod">
          <ac:chgData name="Skuthälla Tanja" userId="S::tanja.skuthalla@ovph.fi::178ba649-bdec-4ba0-b6b5-65d2f655b5ca" providerId="AD" clId="Web-{71171EB9-8527-43CE-A4AD-53AC9E628A71}" dt="2026-05-15T09:04:14.211" v="44" actId="20577"/>
          <ac:spMkLst>
            <pc:docMk/>
            <pc:sldMk cId="711752635" sldId="452"/>
            <ac:spMk id="9" creationId="{5517D60A-C591-4544-F224-CB292F193C1D}"/>
          </ac:spMkLst>
        </pc:spChg>
        <pc:spChg chg="mod">
          <ac:chgData name="Skuthälla Tanja" userId="S::tanja.skuthalla@ovph.fi::178ba649-bdec-4ba0-b6b5-65d2f655b5ca" providerId="AD" clId="Web-{71171EB9-8527-43CE-A4AD-53AC9E628A71}" dt="2026-05-15T08:58:29.979" v="10" actId="20577"/>
          <ac:spMkLst>
            <pc:docMk/>
            <pc:sldMk cId="711752635" sldId="452"/>
            <ac:spMk id="10" creationId="{D05A3689-C501-4953-E1F0-5AC35DB95161}"/>
          </ac:spMkLst>
        </pc:spChg>
        <pc:spChg chg="mod">
          <ac:chgData name="Skuthälla Tanja" userId="S::tanja.skuthalla@ovph.fi::178ba649-bdec-4ba0-b6b5-65d2f655b5ca" providerId="AD" clId="Web-{71171EB9-8527-43CE-A4AD-53AC9E628A71}" dt="2026-05-15T08:59:49.531" v="17" actId="20577"/>
          <ac:spMkLst>
            <pc:docMk/>
            <pc:sldMk cId="711752635" sldId="452"/>
            <ac:spMk id="11" creationId="{F072D9F9-54CA-6247-2E21-04389A729E30}"/>
          </ac:spMkLst>
        </pc:spChg>
        <pc:spChg chg="mod">
          <ac:chgData name="Skuthälla Tanja" userId="S::tanja.skuthalla@ovph.fi::178ba649-bdec-4ba0-b6b5-65d2f655b5ca" providerId="AD" clId="Web-{71171EB9-8527-43CE-A4AD-53AC9E628A71}" dt="2026-05-15T08:56:04.118" v="1" actId="20577"/>
          <ac:spMkLst>
            <pc:docMk/>
            <pc:sldMk cId="711752635" sldId="452"/>
            <ac:spMk id="12" creationId="{00000000-0000-0000-0000-000000000000}"/>
          </ac:spMkLst>
        </pc:spChg>
        <pc:spChg chg="mod">
          <ac:chgData name="Skuthälla Tanja" userId="S::tanja.skuthalla@ovph.fi::178ba649-bdec-4ba0-b6b5-65d2f655b5ca" providerId="AD" clId="Web-{71171EB9-8527-43CE-A4AD-53AC9E628A71}" dt="2026-05-15T09:03:04.081" v="35" actId="20577"/>
          <ac:spMkLst>
            <pc:docMk/>
            <pc:sldMk cId="711752635" sldId="452"/>
            <ac:spMk id="13" creationId="{00000000-0000-0000-0000-000000000000}"/>
          </ac:spMkLst>
        </pc:spChg>
        <pc:spChg chg="mod">
          <ac:chgData name="Skuthälla Tanja" userId="S::tanja.skuthalla@ovph.fi::178ba649-bdec-4ba0-b6b5-65d2f655b5ca" providerId="AD" clId="Web-{71171EB9-8527-43CE-A4AD-53AC9E628A71}" dt="2026-05-15T08:58:50.323" v="11" actId="20577"/>
          <ac:spMkLst>
            <pc:docMk/>
            <pc:sldMk cId="711752635" sldId="452"/>
            <ac:spMk id="14" creationId="{A52C1C1D-3F16-BDAD-4824-BA1E16A22AAB}"/>
          </ac:spMkLst>
        </pc:spChg>
        <pc:spChg chg="mod">
          <ac:chgData name="Skuthälla Tanja" userId="S::tanja.skuthalla@ovph.fi::178ba649-bdec-4ba0-b6b5-65d2f655b5ca" providerId="AD" clId="Web-{71171EB9-8527-43CE-A4AD-53AC9E628A71}" dt="2026-05-15T08:59:13.714" v="12" actId="20577"/>
          <ac:spMkLst>
            <pc:docMk/>
            <pc:sldMk cId="711752635" sldId="452"/>
            <ac:spMk id="15" creationId="{91F4ED22-B579-FFEA-25A3-E180B31A858F}"/>
          </ac:spMkLst>
        </pc:spChg>
        <pc:spChg chg="mod">
          <ac:chgData name="Skuthälla Tanja" userId="S::tanja.skuthalla@ovph.fi::178ba649-bdec-4ba0-b6b5-65d2f655b5ca" providerId="AD" clId="Web-{71171EB9-8527-43CE-A4AD-53AC9E628A71}" dt="2026-05-15T08:59:40.061" v="14" actId="20577"/>
          <ac:spMkLst>
            <pc:docMk/>
            <pc:sldMk cId="711752635" sldId="452"/>
            <ac:spMk id="16" creationId="{663C17BA-C20A-A873-70A7-07D9EBCB38FD}"/>
          </ac:spMkLst>
        </pc:spChg>
        <pc:spChg chg="mod">
          <ac:chgData name="Skuthälla Tanja" userId="S::tanja.skuthalla@ovph.fi::178ba649-bdec-4ba0-b6b5-65d2f655b5ca" providerId="AD" clId="Web-{71171EB9-8527-43CE-A4AD-53AC9E628A71}" dt="2026-05-15T09:00:05.689" v="24" actId="20577"/>
          <ac:spMkLst>
            <pc:docMk/>
            <pc:sldMk cId="711752635" sldId="452"/>
            <ac:spMk id="17" creationId="{DF3BAA92-15CD-634E-EE8B-B88EC1158307}"/>
          </ac:spMkLst>
        </pc:spChg>
        <pc:spChg chg="mod">
          <ac:chgData name="Skuthälla Tanja" userId="S::tanja.skuthalla@ovph.fi::178ba649-bdec-4ba0-b6b5-65d2f655b5ca" providerId="AD" clId="Web-{71171EB9-8527-43CE-A4AD-53AC9E628A71}" dt="2026-05-15T09:04:04.179" v="43" actId="20577"/>
          <ac:spMkLst>
            <pc:docMk/>
            <pc:sldMk cId="711752635" sldId="452"/>
            <ac:spMk id="27" creationId="{969C7632-2037-DC81-7947-77FA212BAD99}"/>
          </ac:spMkLst>
        </pc:spChg>
      </pc:sldChg>
      <pc:sldChg chg="modSp">
        <pc:chgData name="Skuthälla Tanja" userId="S::tanja.skuthalla@ovph.fi::178ba649-bdec-4ba0-b6b5-65d2f655b5ca" providerId="AD" clId="Web-{71171EB9-8527-43CE-A4AD-53AC9E628A71}" dt="2026-05-15T09:10:57.474" v="80" actId="20577"/>
        <pc:sldMkLst>
          <pc:docMk/>
          <pc:sldMk cId="550267891" sldId="562"/>
        </pc:sldMkLst>
        <pc:spChg chg="mod">
          <ac:chgData name="Skuthälla Tanja" userId="S::tanja.skuthalla@ovph.fi::178ba649-bdec-4ba0-b6b5-65d2f655b5ca" providerId="AD" clId="Web-{71171EB9-8527-43CE-A4AD-53AC9E628A71}" dt="2026-05-15T09:10:57.474" v="80" actId="20577"/>
          <ac:spMkLst>
            <pc:docMk/>
            <pc:sldMk cId="550267891" sldId="562"/>
            <ac:spMk id="9" creationId="{6293015D-D1AE-6165-00F6-D490CA772E38}"/>
          </ac:spMkLst>
        </pc:spChg>
      </pc:sldChg>
      <pc:sldChg chg="modSp">
        <pc:chgData name="Skuthälla Tanja" userId="S::tanja.skuthalla@ovph.fi::178ba649-bdec-4ba0-b6b5-65d2f655b5ca" providerId="AD" clId="Web-{71171EB9-8527-43CE-A4AD-53AC9E628A71}" dt="2026-05-15T09:11:15.333" v="82" actId="20577"/>
        <pc:sldMkLst>
          <pc:docMk/>
          <pc:sldMk cId="2238526492" sldId="579"/>
        </pc:sldMkLst>
        <pc:spChg chg="mod">
          <ac:chgData name="Skuthälla Tanja" userId="S::tanja.skuthalla@ovph.fi::178ba649-bdec-4ba0-b6b5-65d2f655b5ca" providerId="AD" clId="Web-{71171EB9-8527-43CE-A4AD-53AC9E628A71}" dt="2026-05-15T09:11:15.333" v="82" actId="20577"/>
          <ac:spMkLst>
            <pc:docMk/>
            <pc:sldMk cId="2238526492" sldId="579"/>
            <ac:spMk id="9" creationId="{6293015D-D1AE-6165-00F6-D490CA772E38}"/>
          </ac:spMkLst>
        </pc:spChg>
      </pc:sldChg>
    </pc:docChg>
  </pc:docChgLst>
  <pc:docChgLst>
    <pc:chgData name="Skuthälla Tanja" userId="178ba649-bdec-4ba0-b6b5-65d2f655b5ca" providerId="ADAL" clId="{19B76035-3A40-436A-90A1-489CDD60D620}"/>
    <pc:docChg chg="modSld">
      <pc:chgData name="Skuthälla Tanja" userId="178ba649-bdec-4ba0-b6b5-65d2f655b5ca" providerId="ADAL" clId="{19B76035-3A40-436A-90A1-489CDD60D620}" dt="2026-05-15T08:55:07.461" v="104" actId="27918"/>
      <pc:docMkLst>
        <pc:docMk/>
      </pc:docMkLst>
      <pc:sldChg chg="modSp mod">
        <pc:chgData name="Skuthälla Tanja" userId="178ba649-bdec-4ba0-b6b5-65d2f655b5ca" providerId="ADAL" clId="{19B76035-3A40-436A-90A1-489CDD60D620}" dt="2026-05-15T08:55:07.461" v="104" actId="27918"/>
        <pc:sldMkLst>
          <pc:docMk/>
          <pc:sldMk cId="1658591148" sldId="563"/>
        </pc:sldMkLst>
        <pc:spChg chg="mod">
          <ac:chgData name="Skuthälla Tanja" userId="178ba649-bdec-4ba0-b6b5-65d2f655b5ca" providerId="ADAL" clId="{19B76035-3A40-436A-90A1-489CDD60D620}" dt="2026-05-15T08:49:34.703" v="91" actId="20577"/>
          <ac:spMkLst>
            <pc:docMk/>
            <pc:sldMk cId="1658591148" sldId="563"/>
            <ac:spMk id="7" creationId="{9AC55BA9-B16F-4E98-4E91-02B5932E6BEF}"/>
          </ac:spMkLst>
        </pc:spChg>
        <pc:spChg chg="mod">
          <ac:chgData name="Skuthälla Tanja" userId="178ba649-bdec-4ba0-b6b5-65d2f655b5ca" providerId="ADAL" clId="{19B76035-3A40-436A-90A1-489CDD60D620}" dt="2026-05-15T08:49:21.531" v="90" actId="20577"/>
          <ac:spMkLst>
            <pc:docMk/>
            <pc:sldMk cId="1658591148" sldId="563"/>
            <ac:spMk id="15" creationId="{15956D0F-8A7D-B8D5-5ACE-D0EBD28EE0A9}"/>
          </ac:spMkLst>
        </pc:spChg>
        <pc:spChg chg="mod">
          <ac:chgData name="Skuthälla Tanja" userId="178ba649-bdec-4ba0-b6b5-65d2f655b5ca" providerId="ADAL" clId="{19B76035-3A40-436A-90A1-489CDD60D620}" dt="2026-05-15T08:47:51.010" v="33" actId="20577"/>
          <ac:spMkLst>
            <pc:docMk/>
            <pc:sldMk cId="1658591148" sldId="563"/>
            <ac:spMk id="19" creationId="{1CE3ECC4-2766-0EF7-1123-7E6207D264DE}"/>
          </ac:spMkLst>
        </pc:spChg>
        <pc:spChg chg="mod">
          <ac:chgData name="Skuthälla Tanja" userId="178ba649-bdec-4ba0-b6b5-65d2f655b5ca" providerId="ADAL" clId="{19B76035-3A40-436A-90A1-489CDD60D620}" dt="2026-05-15T08:50:28.155" v="94" actId="20577"/>
          <ac:spMkLst>
            <pc:docMk/>
            <pc:sldMk cId="1658591148" sldId="563"/>
            <ac:spMk id="35" creationId="{1452C5F8-1BEF-D999-6460-DAE3985EA160}"/>
          </ac:spMkLst>
        </pc:spChg>
      </pc:sldChg>
    </pc:docChg>
  </pc:docChgLst>
  <pc:docChgLst>
    <pc:chgData name="Mäkinen Camilla" userId="S::camilla.makinen@ovph.fi::08b40afd-0646-4c4b-a542-b1647c187a03" providerId="AD" clId="Web-{36BAC5B5-9ED5-69B8-9040-79D95D219BFF}"/>
    <pc:docChg chg="modSld">
      <pc:chgData name="Mäkinen Camilla" userId="S::camilla.makinen@ovph.fi::08b40afd-0646-4c4b-a542-b1647c187a03" providerId="AD" clId="Web-{36BAC5B5-9ED5-69B8-9040-79D95D219BFF}" dt="2026-05-17T06:56:57.553" v="4" actId="20577"/>
      <pc:docMkLst>
        <pc:docMk/>
      </pc:docMkLst>
      <pc:sldChg chg="modSp">
        <pc:chgData name="Mäkinen Camilla" userId="S::camilla.makinen@ovph.fi::08b40afd-0646-4c4b-a542-b1647c187a03" providerId="AD" clId="Web-{36BAC5B5-9ED5-69B8-9040-79D95D219BFF}" dt="2026-05-17T06:56:57.553" v="4" actId="20577"/>
        <pc:sldMkLst>
          <pc:docMk/>
          <pc:sldMk cId="711752635" sldId="452"/>
        </pc:sldMkLst>
        <pc:spChg chg="mod">
          <ac:chgData name="Mäkinen Camilla" userId="S::camilla.makinen@ovph.fi::08b40afd-0646-4c4b-a542-b1647c187a03" providerId="AD" clId="Web-{36BAC5B5-9ED5-69B8-9040-79D95D219BFF}" dt="2026-05-17T06:56:57.553" v="4" actId="20577"/>
          <ac:spMkLst>
            <pc:docMk/>
            <pc:sldMk cId="711752635" sldId="452"/>
            <ac:spMk id="9" creationId="{5517D60A-C591-4544-F224-CB292F193C1D}"/>
          </ac:spMkLst>
        </pc:spChg>
        <pc:spChg chg="mod">
          <ac:chgData name="Mäkinen Camilla" userId="S::camilla.makinen@ovph.fi::08b40afd-0646-4c4b-a542-b1647c187a03" providerId="AD" clId="Web-{36BAC5B5-9ED5-69B8-9040-79D95D219BFF}" dt="2026-05-17T06:56:53.928" v="2" actId="20577"/>
          <ac:spMkLst>
            <pc:docMk/>
            <pc:sldMk cId="711752635" sldId="452"/>
            <ac:spMk id="27" creationId="{969C7632-2037-DC81-7947-77FA212BAD99}"/>
          </ac:spMkLst>
        </pc:spChg>
      </pc:sldChg>
    </pc:docChg>
  </pc:docChgLst>
  <pc:docChgLst>
    <pc:chgData name="Skuthälla Tanja" userId="S::tanja.skuthalla@ovph.fi::178ba649-bdec-4ba0-b6b5-65d2f655b5ca" providerId="AD" clId="Web-{ABDFC75E-A24F-4724-AD23-1EA5637D3041}"/>
    <pc:docChg chg="modSld">
      <pc:chgData name="Skuthälla Tanja" userId="S::tanja.skuthalla@ovph.fi::178ba649-bdec-4ba0-b6b5-65d2f655b5ca" providerId="AD" clId="Web-{ABDFC75E-A24F-4724-AD23-1EA5637D3041}" dt="2026-05-15T08:35:55.884" v="4" actId="20577"/>
      <pc:docMkLst>
        <pc:docMk/>
      </pc:docMkLst>
      <pc:sldChg chg="modSp">
        <pc:chgData name="Skuthälla Tanja" userId="S::tanja.skuthalla@ovph.fi::178ba649-bdec-4ba0-b6b5-65d2f655b5ca" providerId="AD" clId="Web-{ABDFC75E-A24F-4724-AD23-1EA5637D3041}" dt="2026-05-15T08:35:55.884" v="4" actId="20577"/>
        <pc:sldMkLst>
          <pc:docMk/>
          <pc:sldMk cId="3176692888" sldId="335"/>
        </pc:sldMkLst>
        <pc:spChg chg="mod">
          <ac:chgData name="Skuthälla Tanja" userId="S::tanja.skuthalla@ovph.fi::178ba649-bdec-4ba0-b6b5-65d2f655b5ca" providerId="AD" clId="Web-{ABDFC75E-A24F-4724-AD23-1EA5637D3041}" dt="2026-05-15T08:35:55.884" v="4" actId="20577"/>
          <ac:spMkLst>
            <pc:docMk/>
            <pc:sldMk cId="3176692888" sldId="335"/>
            <ac:spMk id="3" creationId="{CE2751FD-BF62-47E2-835B-FEDE70EA777A}"/>
          </ac:spMkLst>
        </pc:spChg>
      </pc:sldChg>
    </pc:docChg>
  </pc:docChgLst>
  <pc:docChgLst>
    <pc:chgData name="Mäkinen Camilla" userId="S::camilla.makinen@ovph.fi::08b40afd-0646-4c4b-a542-b1647c187a03" providerId="AD" clId="Web-{76C0BC62-38BB-8286-F79A-634553D2BD85}"/>
    <pc:docChg chg="modSld">
      <pc:chgData name="Mäkinen Camilla" userId="S::camilla.makinen@ovph.fi::08b40afd-0646-4c4b-a542-b1647c187a03" providerId="AD" clId="Web-{76C0BC62-38BB-8286-F79A-634553D2BD85}" dt="2026-05-15T11:04:44.914" v="3" actId="20577"/>
      <pc:docMkLst>
        <pc:docMk/>
      </pc:docMkLst>
      <pc:sldChg chg="modSp">
        <pc:chgData name="Mäkinen Camilla" userId="S::camilla.makinen@ovph.fi::08b40afd-0646-4c4b-a542-b1647c187a03" providerId="AD" clId="Web-{76C0BC62-38BB-8286-F79A-634553D2BD85}" dt="2026-05-15T11:04:44.914" v="3" actId="20577"/>
        <pc:sldMkLst>
          <pc:docMk/>
          <pc:sldMk cId="550267891" sldId="562"/>
        </pc:sldMkLst>
        <pc:spChg chg="mod">
          <ac:chgData name="Mäkinen Camilla" userId="S::camilla.makinen@ovph.fi::08b40afd-0646-4c4b-a542-b1647c187a03" providerId="AD" clId="Web-{76C0BC62-38BB-8286-F79A-634553D2BD85}" dt="2026-05-15T11:04:44.914" v="3" actId="20577"/>
          <ac:spMkLst>
            <pc:docMk/>
            <pc:sldMk cId="550267891" sldId="562"/>
            <ac:spMk id="9" creationId="{6293015D-D1AE-6165-00F6-D490CA772E38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233_62DC17AC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233_62DC17AC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https://ovphfi-my.sharepoint.com/personal/anna_grano_ovph_fi/Documents/Skrivbordet/osavuosi%20excel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https://ovphfi-my.sharepoint.com/personal/anna_grano_ovph_fi/Documents/Skrivbordet/osavuosi%20excel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https://ovphfi-my.sharepoint.com/personal/anna_grano_ovph_fi/Documents/Skrivbordet/osavuosi%20excel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70</c:v>
                </c:pt>
                <c:pt idx="1">
                  <c:v>68</c:v>
                </c:pt>
                <c:pt idx="2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60-45F1-BFFF-E040F0F12C9F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2026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34-466C-A81D-6AE5416D83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17</c:v>
                </c:pt>
                <c:pt idx="1">
                  <c:v>15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B0-43B5-96BF-408CFBFA77FE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2026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BB0-43B5-96BF-408CFBFA77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i-FI" sz="1800" b="1">
                <a:solidFill>
                  <a:schemeClr val="accent5"/>
                </a:solidFill>
              </a:rPr>
              <a:t>NPS</a:t>
            </a:r>
          </a:p>
        </c:rich>
      </c:tx>
      <c:layout>
        <c:manualLayout>
          <c:xMode val="edge"/>
          <c:yMode val="edge"/>
          <c:x val="0.207265186162476"/>
          <c:y val="1.881903321414459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24318486906693917"/>
          <c:y val="0.14360580618507832"/>
          <c:w val="0.48648861640386554"/>
          <c:h val="0.85639419381492166"/>
        </c:manualLayout>
      </c:layout>
      <c:doughnutChart>
        <c:varyColors val="1"/>
        <c:ser>
          <c:idx val="1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891-4C48-A856-1CD2E0F7A763}"/>
              </c:ext>
            </c:extLst>
          </c:dPt>
          <c:dPt>
            <c:idx val="1"/>
            <c:bubble3D val="0"/>
            <c:spPr>
              <a:solidFill>
                <a:srgbClr val="85C598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891-4C48-A856-1CD2E0F7A763}"/>
              </c:ext>
            </c:extLst>
          </c:dPt>
          <c:dPt>
            <c:idx val="2"/>
            <c:bubble3D val="0"/>
            <c:spPr>
              <a:solidFill>
                <a:srgbClr val="85C598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7891-4C48-A856-1CD2E0F7A763}"/>
              </c:ext>
            </c:extLst>
          </c:dPt>
          <c:dPt>
            <c:idx val="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7891-4C48-A856-1CD2E0F7A763}"/>
              </c:ext>
            </c:extLst>
          </c:dPt>
          <c:dPt>
            <c:idx val="4"/>
            <c:bubble3D val="0"/>
            <c:spPr>
              <a:solidFill>
                <a:srgbClr val="F3969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7891-4C48-A856-1CD2E0F7A763}"/>
              </c:ext>
            </c:extLst>
          </c:dPt>
          <c:dPt>
            <c:idx val="5"/>
            <c:bubble3D val="0"/>
            <c:spPr>
              <a:solidFill>
                <a:srgbClr val="F3969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7891-4C48-A856-1CD2E0F7A763}"/>
              </c:ext>
            </c:extLst>
          </c:dPt>
          <c:dPt>
            <c:idx val="6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7891-4C48-A856-1CD2E0F7A763}"/>
              </c:ext>
            </c:extLst>
          </c:dPt>
          <c:val>
            <c:numRef>
              <c:f>Sheet1!$C$4:$C$10</c:f>
              <c:numCache>
                <c:formatCode>General</c:formatCode>
                <c:ptCount val="7"/>
                <c:pt idx="0">
                  <c:v>30</c:v>
                </c:pt>
                <c:pt idx="1">
                  <c:v>30</c:v>
                </c:pt>
                <c:pt idx="2">
                  <c:v>30</c:v>
                </c:pt>
                <c:pt idx="3">
                  <c:v>180</c:v>
                </c:pt>
                <c:pt idx="4">
                  <c:v>30</c:v>
                </c:pt>
                <c:pt idx="5">
                  <c:v>30</c:v>
                </c:pt>
                <c:pt idx="6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7891-4C48-A856-1CD2E0F7A7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pieChart>
        <c:varyColors val="1"/>
        <c:ser>
          <c:idx val="0"/>
          <c:order val="1"/>
          <c:spPr>
            <a:ln>
              <a:noFill/>
            </a:ln>
          </c:spPr>
          <c:explosion val="1"/>
          <c:dPt>
            <c:idx val="0"/>
            <c:bubble3D val="0"/>
            <c:explosion val="6"/>
            <c:spPr>
              <a:noFill/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10-7891-4C48-A856-1CD2E0F7A763}"/>
              </c:ext>
            </c:extLst>
          </c:dPt>
          <c:dPt>
            <c:idx val="1"/>
            <c:bubble3D val="0"/>
            <c:explosion val="0"/>
            <c:spPr>
              <a:solidFill>
                <a:schemeClr val="tx1"/>
              </a:solidFill>
              <a:ln>
                <a:solidFill>
                  <a:schemeClr val="tx2"/>
                </a:solidFill>
              </a:ln>
            </c:spPr>
            <c:extLst>
              <c:ext xmlns:c16="http://schemas.microsoft.com/office/drawing/2014/chart" uri="{C3380CC4-5D6E-409C-BE32-E72D297353CC}">
                <c16:uniqueId val="{00000012-7891-4C48-A856-1CD2E0F7A763}"/>
              </c:ext>
            </c:extLst>
          </c:dPt>
          <c:dPt>
            <c:idx val="2"/>
            <c:bubble3D val="0"/>
            <c:spPr>
              <a:noFill/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14-7891-4C48-A856-1CD2E0F7A763}"/>
              </c:ext>
            </c:extLst>
          </c:dPt>
          <c:val>
            <c:numRef>
              <c:f>Sheet1!$H$4:$H$7</c:f>
              <c:numCache>
                <c:formatCode>General</c:formatCode>
                <c:ptCount val="4"/>
                <c:pt idx="0">
                  <c:v>62.8</c:v>
                </c:pt>
                <c:pt idx="1">
                  <c:v>4</c:v>
                </c:pt>
                <c:pt idx="2">
                  <c:v>293.2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7891-4C48-A856-1CD2E0F7A7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7"/>
      </c:pieChart>
    </c:plotArea>
    <c:plotVisOnly val="0"/>
    <c:dispBlanksAs val="gap"/>
    <c:showDLblsOverMax val="0"/>
    <c:extLst/>
  </c:chart>
  <c:spPr>
    <a:noFill/>
  </c:spPr>
  <c:txPr>
    <a:bodyPr/>
    <a:lstStyle/>
    <a:p>
      <a:pPr>
        <a:defRPr/>
      </a:pPr>
      <a:endParaRPr lang="fi-FI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i-FI" sz="1800" b="1">
                <a:solidFill>
                  <a:schemeClr val="accent5"/>
                </a:solidFill>
              </a:rPr>
              <a:t>NPS</a:t>
            </a:r>
          </a:p>
        </c:rich>
      </c:tx>
      <c:layout>
        <c:manualLayout>
          <c:xMode val="edge"/>
          <c:yMode val="edge"/>
          <c:x val="0.207265186162476"/>
          <c:y val="1.881903321414459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24318486906693917"/>
          <c:y val="0.14360580618507832"/>
          <c:w val="0.48648861640386554"/>
          <c:h val="0.85639419381492166"/>
        </c:manualLayout>
      </c:layout>
      <c:doughnutChart>
        <c:varyColors val="1"/>
        <c:ser>
          <c:idx val="1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7FF-4612-BB98-1A8C1B34F4F8}"/>
              </c:ext>
            </c:extLst>
          </c:dPt>
          <c:dPt>
            <c:idx val="1"/>
            <c:bubble3D val="0"/>
            <c:spPr>
              <a:solidFill>
                <a:srgbClr val="85C598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7FF-4612-BB98-1A8C1B34F4F8}"/>
              </c:ext>
            </c:extLst>
          </c:dPt>
          <c:dPt>
            <c:idx val="2"/>
            <c:bubble3D val="0"/>
            <c:spPr>
              <a:solidFill>
                <a:srgbClr val="85C598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7FF-4612-BB98-1A8C1B34F4F8}"/>
              </c:ext>
            </c:extLst>
          </c:dPt>
          <c:dPt>
            <c:idx val="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47FF-4612-BB98-1A8C1B34F4F8}"/>
              </c:ext>
            </c:extLst>
          </c:dPt>
          <c:dPt>
            <c:idx val="4"/>
            <c:bubble3D val="0"/>
            <c:spPr>
              <a:solidFill>
                <a:srgbClr val="F3969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47FF-4612-BB98-1A8C1B34F4F8}"/>
              </c:ext>
            </c:extLst>
          </c:dPt>
          <c:dPt>
            <c:idx val="5"/>
            <c:bubble3D val="0"/>
            <c:spPr>
              <a:solidFill>
                <a:srgbClr val="F3969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47FF-4612-BB98-1A8C1B34F4F8}"/>
              </c:ext>
            </c:extLst>
          </c:dPt>
          <c:dPt>
            <c:idx val="6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47FF-4612-BB98-1A8C1B34F4F8}"/>
              </c:ext>
            </c:extLst>
          </c:dPt>
          <c:val>
            <c:numRef>
              <c:f>Sheet1!$C$4:$C$10</c:f>
              <c:numCache>
                <c:formatCode>General</c:formatCode>
                <c:ptCount val="7"/>
                <c:pt idx="0">
                  <c:v>30</c:v>
                </c:pt>
                <c:pt idx="1">
                  <c:v>30</c:v>
                </c:pt>
                <c:pt idx="2">
                  <c:v>30</c:v>
                </c:pt>
                <c:pt idx="3">
                  <c:v>180</c:v>
                </c:pt>
                <c:pt idx="4">
                  <c:v>30</c:v>
                </c:pt>
                <c:pt idx="5">
                  <c:v>30</c:v>
                </c:pt>
                <c:pt idx="6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47FF-4612-BB98-1A8C1B34F4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0"/>
    <c:dispBlanksAs val="gap"/>
    <c:showDLblsOverMax val="0"/>
    <c:extLst/>
  </c:chart>
  <c:spPr>
    <a:noFill/>
  </c:spPr>
  <c:txPr>
    <a:bodyPr/>
    <a:lstStyle/>
    <a:p>
      <a:pPr>
        <a:defRPr/>
      </a:pPr>
      <a:endParaRPr lang="fi-FI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i-FI" sz="1800" b="1">
                <a:solidFill>
                  <a:schemeClr val="accent5"/>
                </a:solidFill>
              </a:rPr>
              <a:t>NSS</a:t>
            </a:r>
          </a:p>
        </c:rich>
      </c:tx>
      <c:layout>
        <c:manualLayout>
          <c:xMode val="edge"/>
          <c:yMode val="edge"/>
          <c:x val="0.207265186162476"/>
          <c:y val="1.881903321414459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24318486906693917"/>
          <c:y val="0.14360580618507832"/>
          <c:w val="0.48648861640386554"/>
          <c:h val="0.85639419381492166"/>
        </c:manualLayout>
      </c:layout>
      <c:doughnutChart>
        <c:varyColors val="1"/>
        <c:ser>
          <c:idx val="1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F4B-40C0-A275-7D761E36B0B1}"/>
              </c:ext>
            </c:extLst>
          </c:dPt>
          <c:dPt>
            <c:idx val="1"/>
            <c:bubble3D val="0"/>
            <c:spPr>
              <a:solidFill>
                <a:srgbClr val="85C598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F4B-40C0-A275-7D761E36B0B1}"/>
              </c:ext>
            </c:extLst>
          </c:dPt>
          <c:dPt>
            <c:idx val="2"/>
            <c:bubble3D val="0"/>
            <c:spPr>
              <a:solidFill>
                <a:srgbClr val="85C598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AF4B-40C0-A275-7D761E36B0B1}"/>
              </c:ext>
            </c:extLst>
          </c:dPt>
          <c:dPt>
            <c:idx val="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AF4B-40C0-A275-7D761E36B0B1}"/>
              </c:ext>
            </c:extLst>
          </c:dPt>
          <c:dPt>
            <c:idx val="4"/>
            <c:bubble3D val="0"/>
            <c:spPr>
              <a:solidFill>
                <a:srgbClr val="F3969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AF4B-40C0-A275-7D761E36B0B1}"/>
              </c:ext>
            </c:extLst>
          </c:dPt>
          <c:dPt>
            <c:idx val="5"/>
            <c:bubble3D val="0"/>
            <c:spPr>
              <a:solidFill>
                <a:srgbClr val="F3969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AF4B-40C0-A275-7D761E36B0B1}"/>
              </c:ext>
            </c:extLst>
          </c:dPt>
          <c:dPt>
            <c:idx val="6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AF4B-40C0-A275-7D761E36B0B1}"/>
              </c:ext>
            </c:extLst>
          </c:dPt>
          <c:val>
            <c:numRef>
              <c:f>Sheet1!$C$4:$C$10</c:f>
              <c:numCache>
                <c:formatCode>General</c:formatCode>
                <c:ptCount val="7"/>
                <c:pt idx="0">
                  <c:v>30</c:v>
                </c:pt>
                <c:pt idx="1">
                  <c:v>30</c:v>
                </c:pt>
                <c:pt idx="2">
                  <c:v>30</c:v>
                </c:pt>
                <c:pt idx="3">
                  <c:v>180</c:v>
                </c:pt>
                <c:pt idx="4">
                  <c:v>30</c:v>
                </c:pt>
                <c:pt idx="5">
                  <c:v>30</c:v>
                </c:pt>
                <c:pt idx="6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AF4B-40C0-A275-7D761E36B0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0"/>
    <c:dispBlanksAs val="gap"/>
    <c:showDLblsOverMax val="0"/>
    <c:extLst/>
  </c:chart>
  <c:spPr>
    <a:noFill/>
  </c:spPr>
  <c:txPr>
    <a:bodyPr/>
    <a:lstStyle/>
    <a:p>
      <a:pPr>
        <a:defRPr/>
      </a:pPr>
      <a:endParaRPr lang="fi-FI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0.16794</cdr:x>
      <cdr:y>0.52968</cdr:y>
    </cdr:from>
    <cdr:to>
      <cdr:x>0.24046</cdr:x>
      <cdr:y>0.60358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2EF49A2B-42C4-A0A1-971A-6B2AF041DE6A}"/>
            </a:ext>
          </a:extLst>
        </cdr:cNvPr>
        <cdr:cNvSpPr txBox="1"/>
      </cdr:nvSpPr>
      <cdr:spPr>
        <a:xfrm xmlns:a="http://schemas.openxmlformats.org/drawingml/2006/main">
          <a:off x="1257300" y="2252664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0.66327</cdr:x>
      <cdr:y>0.1956</cdr:y>
    </cdr:from>
    <cdr:to>
      <cdr:x>0.73579</cdr:x>
      <cdr:y>0.2695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4965700" y="831850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0.24724</cdr:x>
      <cdr:y>0.19783</cdr:y>
    </cdr:from>
    <cdr:to>
      <cdr:x>0.31976</cdr:x>
      <cdr:y>0.27174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1851025" y="841375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0.46735</cdr:x>
      <cdr:y>0.06346</cdr:y>
    </cdr:from>
    <cdr:to>
      <cdr:x>0.53986</cdr:x>
      <cdr:y>0.13736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3498850" y="269875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0.74343</cdr:x>
      <cdr:y>0.52706</cdr:y>
    </cdr:from>
    <cdr:to>
      <cdr:x>0.81595</cdr:x>
      <cdr:y>0.60097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5565775" y="2241550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0.16794</cdr:x>
      <cdr:y>0.52968</cdr:y>
    </cdr:from>
    <cdr:to>
      <cdr:x>0.28482</cdr:x>
      <cdr:y>0.61928</cdr:y>
    </cdr:to>
    <cdr:sp macro="" textlink="">
      <cdr:nvSpPr>
        <cdr:cNvPr id="7" name="TextBox 1">
          <a:extLst xmlns:a="http://schemas.openxmlformats.org/drawingml/2006/main">
            <a:ext uri="{FF2B5EF4-FFF2-40B4-BE49-F238E27FC236}">
              <a16:creationId xmlns:a16="http://schemas.microsoft.com/office/drawing/2014/main" id="{2EF49A2B-42C4-A0A1-971A-6B2AF041DE6A}"/>
            </a:ext>
          </a:extLst>
        </cdr:cNvPr>
        <cdr:cNvSpPr txBox="1"/>
      </cdr:nvSpPr>
      <cdr:spPr>
        <a:xfrm xmlns:a="http://schemas.openxmlformats.org/drawingml/2006/main">
          <a:off x="694498" y="1151452"/>
          <a:ext cx="483336" cy="1947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-100</a:t>
          </a:r>
        </a:p>
      </cdr:txBody>
    </cdr:sp>
  </cdr:relSizeAnchor>
  <cdr:relSizeAnchor xmlns:cdr="http://schemas.openxmlformats.org/drawingml/2006/chartDrawing">
    <cdr:from>
      <cdr:x>0.66327</cdr:x>
      <cdr:y>0.1956</cdr:y>
    </cdr:from>
    <cdr:to>
      <cdr:x>0.78247</cdr:x>
      <cdr:y>0.28817</cdr:y>
    </cdr:to>
    <cdr:sp macro="" textlink="">
      <cdr:nvSpPr>
        <cdr:cNvPr id="8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2624911" y="439735"/>
          <a:ext cx="471731" cy="2081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50</a:t>
          </a:r>
        </a:p>
      </cdr:txBody>
    </cdr:sp>
  </cdr:relSizeAnchor>
  <cdr:relSizeAnchor xmlns:cdr="http://schemas.openxmlformats.org/drawingml/2006/chartDrawing">
    <cdr:from>
      <cdr:x>0.19903</cdr:x>
      <cdr:y>0.19783</cdr:y>
    </cdr:from>
    <cdr:to>
      <cdr:x>0.31976</cdr:x>
      <cdr:y>0.28817</cdr:y>
    </cdr:to>
    <cdr:sp macro="" textlink="">
      <cdr:nvSpPr>
        <cdr:cNvPr id="9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787656" y="444749"/>
          <a:ext cx="477804" cy="2030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-50</a:t>
          </a:r>
        </a:p>
      </cdr:txBody>
    </cdr:sp>
  </cdr:relSizeAnchor>
  <cdr:relSizeAnchor xmlns:cdr="http://schemas.openxmlformats.org/drawingml/2006/chartDrawing">
    <cdr:from>
      <cdr:x>0.45695</cdr:x>
      <cdr:y>0</cdr:y>
    </cdr:from>
    <cdr:to>
      <cdr:x>0.52946</cdr:x>
      <cdr:y>0.0739</cdr:y>
    </cdr:to>
    <cdr:sp macro="" textlink="">
      <cdr:nvSpPr>
        <cdr:cNvPr id="10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1808379" y="0"/>
          <a:ext cx="286960" cy="1661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0</a:t>
          </a:r>
        </a:p>
      </cdr:txBody>
    </cdr:sp>
  </cdr:relSizeAnchor>
  <cdr:relSizeAnchor xmlns:cdr="http://schemas.openxmlformats.org/drawingml/2006/chartDrawing">
    <cdr:from>
      <cdr:x>0.71132</cdr:x>
      <cdr:y>0.52367</cdr:y>
    </cdr:from>
    <cdr:to>
      <cdr:x>0.85567</cdr:x>
      <cdr:y>0.61659</cdr:y>
    </cdr:to>
    <cdr:sp macro="" textlink="">
      <cdr:nvSpPr>
        <cdr:cNvPr id="11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2941572" y="1138380"/>
          <a:ext cx="596944" cy="2019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100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0.16794</cdr:x>
      <cdr:y>0.52968</cdr:y>
    </cdr:from>
    <cdr:to>
      <cdr:x>0.24046</cdr:x>
      <cdr:y>0.60358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2EF49A2B-42C4-A0A1-971A-6B2AF041DE6A}"/>
            </a:ext>
          </a:extLst>
        </cdr:cNvPr>
        <cdr:cNvSpPr txBox="1"/>
      </cdr:nvSpPr>
      <cdr:spPr>
        <a:xfrm xmlns:a="http://schemas.openxmlformats.org/drawingml/2006/main">
          <a:off x="1257300" y="2252664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0.66327</cdr:x>
      <cdr:y>0.1956</cdr:y>
    </cdr:from>
    <cdr:to>
      <cdr:x>0.73579</cdr:x>
      <cdr:y>0.2695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4965700" y="831850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0.24724</cdr:x>
      <cdr:y>0.19783</cdr:y>
    </cdr:from>
    <cdr:to>
      <cdr:x>0.31976</cdr:x>
      <cdr:y>0.27174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1851025" y="841375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0.46735</cdr:x>
      <cdr:y>0.06346</cdr:y>
    </cdr:from>
    <cdr:to>
      <cdr:x>0.53986</cdr:x>
      <cdr:y>0.13736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3498850" y="269875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0.74343</cdr:x>
      <cdr:y>0.52706</cdr:y>
    </cdr:from>
    <cdr:to>
      <cdr:x>0.81595</cdr:x>
      <cdr:y>0.60097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5565775" y="2241550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0.16794</cdr:x>
      <cdr:y>0.52968</cdr:y>
    </cdr:from>
    <cdr:to>
      <cdr:x>0.28482</cdr:x>
      <cdr:y>0.61928</cdr:y>
    </cdr:to>
    <cdr:sp macro="" textlink="">
      <cdr:nvSpPr>
        <cdr:cNvPr id="7" name="TextBox 1">
          <a:extLst xmlns:a="http://schemas.openxmlformats.org/drawingml/2006/main">
            <a:ext uri="{FF2B5EF4-FFF2-40B4-BE49-F238E27FC236}">
              <a16:creationId xmlns:a16="http://schemas.microsoft.com/office/drawing/2014/main" id="{2EF49A2B-42C4-A0A1-971A-6B2AF041DE6A}"/>
            </a:ext>
          </a:extLst>
        </cdr:cNvPr>
        <cdr:cNvSpPr txBox="1"/>
      </cdr:nvSpPr>
      <cdr:spPr>
        <a:xfrm xmlns:a="http://schemas.openxmlformats.org/drawingml/2006/main">
          <a:off x="694498" y="1151452"/>
          <a:ext cx="483336" cy="1947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-100</a:t>
          </a:r>
        </a:p>
      </cdr:txBody>
    </cdr:sp>
  </cdr:relSizeAnchor>
  <cdr:relSizeAnchor xmlns:cdr="http://schemas.openxmlformats.org/drawingml/2006/chartDrawing">
    <cdr:from>
      <cdr:x>0.66327</cdr:x>
      <cdr:y>0.1956</cdr:y>
    </cdr:from>
    <cdr:to>
      <cdr:x>0.78247</cdr:x>
      <cdr:y>0.28817</cdr:y>
    </cdr:to>
    <cdr:sp macro="" textlink="">
      <cdr:nvSpPr>
        <cdr:cNvPr id="8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2624911" y="439735"/>
          <a:ext cx="471731" cy="2081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50</a:t>
          </a:r>
        </a:p>
      </cdr:txBody>
    </cdr:sp>
  </cdr:relSizeAnchor>
  <cdr:relSizeAnchor xmlns:cdr="http://schemas.openxmlformats.org/drawingml/2006/chartDrawing">
    <cdr:from>
      <cdr:x>0.19903</cdr:x>
      <cdr:y>0.19783</cdr:y>
    </cdr:from>
    <cdr:to>
      <cdr:x>0.31976</cdr:x>
      <cdr:y>0.28817</cdr:y>
    </cdr:to>
    <cdr:sp macro="" textlink="">
      <cdr:nvSpPr>
        <cdr:cNvPr id="9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787656" y="444749"/>
          <a:ext cx="477804" cy="2030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-50</a:t>
          </a:r>
        </a:p>
      </cdr:txBody>
    </cdr:sp>
  </cdr:relSizeAnchor>
  <cdr:relSizeAnchor xmlns:cdr="http://schemas.openxmlformats.org/drawingml/2006/chartDrawing">
    <cdr:from>
      <cdr:x>0.45695</cdr:x>
      <cdr:y>0</cdr:y>
    </cdr:from>
    <cdr:to>
      <cdr:x>0.52946</cdr:x>
      <cdr:y>0.0739</cdr:y>
    </cdr:to>
    <cdr:sp macro="" textlink="">
      <cdr:nvSpPr>
        <cdr:cNvPr id="10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1808379" y="0"/>
          <a:ext cx="286960" cy="1661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0</a:t>
          </a:r>
        </a:p>
      </cdr:txBody>
    </cdr:sp>
  </cdr:relSizeAnchor>
  <cdr:relSizeAnchor xmlns:cdr="http://schemas.openxmlformats.org/drawingml/2006/chartDrawing">
    <cdr:from>
      <cdr:x>0.71132</cdr:x>
      <cdr:y>0.52367</cdr:y>
    </cdr:from>
    <cdr:to>
      <cdr:x>0.85567</cdr:x>
      <cdr:y>0.61659</cdr:y>
    </cdr:to>
    <cdr:sp macro="" textlink="">
      <cdr:nvSpPr>
        <cdr:cNvPr id="11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2941572" y="1138380"/>
          <a:ext cx="596944" cy="2019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100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0.16794</cdr:x>
      <cdr:y>0.52968</cdr:y>
    </cdr:from>
    <cdr:to>
      <cdr:x>0.24046</cdr:x>
      <cdr:y>0.60358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2EF49A2B-42C4-A0A1-971A-6B2AF041DE6A}"/>
            </a:ext>
          </a:extLst>
        </cdr:cNvPr>
        <cdr:cNvSpPr txBox="1"/>
      </cdr:nvSpPr>
      <cdr:spPr>
        <a:xfrm xmlns:a="http://schemas.openxmlformats.org/drawingml/2006/main">
          <a:off x="1257300" y="2252664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0.66327</cdr:x>
      <cdr:y>0.1956</cdr:y>
    </cdr:from>
    <cdr:to>
      <cdr:x>0.73579</cdr:x>
      <cdr:y>0.2695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4965700" y="831850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0.24724</cdr:x>
      <cdr:y>0.19783</cdr:y>
    </cdr:from>
    <cdr:to>
      <cdr:x>0.31976</cdr:x>
      <cdr:y>0.27174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1851025" y="841375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0.46735</cdr:x>
      <cdr:y>0.06346</cdr:y>
    </cdr:from>
    <cdr:to>
      <cdr:x>0.53986</cdr:x>
      <cdr:y>0.13736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3498850" y="269875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0.74343</cdr:x>
      <cdr:y>0.52706</cdr:y>
    </cdr:from>
    <cdr:to>
      <cdr:x>0.81595</cdr:x>
      <cdr:y>0.60097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5565775" y="2241550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0.16794</cdr:x>
      <cdr:y>0.52968</cdr:y>
    </cdr:from>
    <cdr:to>
      <cdr:x>0.28482</cdr:x>
      <cdr:y>0.61928</cdr:y>
    </cdr:to>
    <cdr:sp macro="" textlink="">
      <cdr:nvSpPr>
        <cdr:cNvPr id="7" name="TextBox 1">
          <a:extLst xmlns:a="http://schemas.openxmlformats.org/drawingml/2006/main">
            <a:ext uri="{FF2B5EF4-FFF2-40B4-BE49-F238E27FC236}">
              <a16:creationId xmlns:a16="http://schemas.microsoft.com/office/drawing/2014/main" id="{2EF49A2B-42C4-A0A1-971A-6B2AF041DE6A}"/>
            </a:ext>
          </a:extLst>
        </cdr:cNvPr>
        <cdr:cNvSpPr txBox="1"/>
      </cdr:nvSpPr>
      <cdr:spPr>
        <a:xfrm xmlns:a="http://schemas.openxmlformats.org/drawingml/2006/main">
          <a:off x="694498" y="1151452"/>
          <a:ext cx="483336" cy="1947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-100</a:t>
          </a:r>
        </a:p>
      </cdr:txBody>
    </cdr:sp>
  </cdr:relSizeAnchor>
  <cdr:relSizeAnchor xmlns:cdr="http://schemas.openxmlformats.org/drawingml/2006/chartDrawing">
    <cdr:from>
      <cdr:x>0.66327</cdr:x>
      <cdr:y>0.1956</cdr:y>
    </cdr:from>
    <cdr:to>
      <cdr:x>0.78247</cdr:x>
      <cdr:y>0.28817</cdr:y>
    </cdr:to>
    <cdr:sp macro="" textlink="">
      <cdr:nvSpPr>
        <cdr:cNvPr id="8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2624911" y="439735"/>
          <a:ext cx="471731" cy="2081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50</a:t>
          </a:r>
        </a:p>
      </cdr:txBody>
    </cdr:sp>
  </cdr:relSizeAnchor>
  <cdr:relSizeAnchor xmlns:cdr="http://schemas.openxmlformats.org/drawingml/2006/chartDrawing">
    <cdr:from>
      <cdr:x>0.19903</cdr:x>
      <cdr:y>0.19783</cdr:y>
    </cdr:from>
    <cdr:to>
      <cdr:x>0.31976</cdr:x>
      <cdr:y>0.28817</cdr:y>
    </cdr:to>
    <cdr:sp macro="" textlink="">
      <cdr:nvSpPr>
        <cdr:cNvPr id="9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787656" y="444749"/>
          <a:ext cx="477804" cy="2030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-50</a:t>
          </a:r>
        </a:p>
      </cdr:txBody>
    </cdr:sp>
  </cdr:relSizeAnchor>
  <cdr:relSizeAnchor xmlns:cdr="http://schemas.openxmlformats.org/drawingml/2006/chartDrawing">
    <cdr:from>
      <cdr:x>0.45695</cdr:x>
      <cdr:y>0</cdr:y>
    </cdr:from>
    <cdr:to>
      <cdr:x>0.52946</cdr:x>
      <cdr:y>0.0739</cdr:y>
    </cdr:to>
    <cdr:sp macro="" textlink="">
      <cdr:nvSpPr>
        <cdr:cNvPr id="10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1808379" y="0"/>
          <a:ext cx="286960" cy="1661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0</a:t>
          </a:r>
        </a:p>
      </cdr:txBody>
    </cdr:sp>
  </cdr:relSizeAnchor>
  <cdr:relSizeAnchor xmlns:cdr="http://schemas.openxmlformats.org/drawingml/2006/chartDrawing">
    <cdr:from>
      <cdr:x>0.71132</cdr:x>
      <cdr:y>0.52367</cdr:y>
    </cdr:from>
    <cdr:to>
      <cdr:x>0.85567</cdr:x>
      <cdr:y>0.61659</cdr:y>
    </cdr:to>
    <cdr:sp macro="" textlink="">
      <cdr:nvSpPr>
        <cdr:cNvPr id="11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2941572" y="1138380"/>
          <a:ext cx="596944" cy="2019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100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16.5.2026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sv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sv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3186541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066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9963044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12727592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46884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7332371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15088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8280728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7131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0408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5162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461346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136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2178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076733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26094837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513000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360638654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74730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6283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3951AD-C835-72D1-BF2F-871377F920FB}"/>
              </a:ext>
            </a:extLst>
          </p:cNvPr>
          <p:cNvCxnSpPr>
            <a:cxnSpLocks/>
          </p:cNvCxnSpPr>
          <p:nvPr userDrawn="1"/>
        </p:nvCxnSpPr>
        <p:spPr>
          <a:xfrm>
            <a:off x="9192099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119369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334120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69421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8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sv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1.sv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175496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29" r:id="rId19"/>
    <p:sldLayoutId id="2147483732" r:id="rId20"/>
    <p:sldLayoutId id="2147483730" r:id="rId21"/>
    <p:sldLayoutId id="2147483731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osterbottensvalfard.fi/sa-har-fungerar-vi/kundens-och-patientens-rattigheter/tillgang-till-vard/" TargetMode="External"/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7.xml"/><Relationship Id="rId4" Type="http://schemas.openxmlformats.org/officeDocument/2006/relationships/image" Target="../media/image10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/>
              <a:t>R</a:t>
            </a:r>
            <a:r>
              <a:rPr lang="fi-FI" sz="4800" err="1"/>
              <a:t>apportering</a:t>
            </a:r>
            <a:r>
              <a:rPr lang="fi-FI" sz="4800"/>
              <a:t> av </a:t>
            </a:r>
            <a:r>
              <a:rPr lang="fi-FI" sz="4800" err="1"/>
              <a:t>egenkontroll</a:t>
            </a:r>
            <a:endParaRPr lang="fi-FI" sz="4800"/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13033"/>
            <a:ext cx="9533191" cy="9262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Resultatområde: Specialsjukvårdens öppenvård, Social- och hälsocentral</a:t>
            </a:r>
          </a:p>
          <a:p>
            <a:r>
              <a:rPr lang="fi-FI"/>
              <a:t>Period som rapporteras: 1-4.2026</a:t>
            </a:r>
            <a:endParaRPr lang="fi-FI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err="1">
                <a:solidFill>
                  <a:schemeClr val="bg1"/>
                </a:solidFill>
              </a:rPr>
              <a:t>Förkortningar</a:t>
            </a:r>
            <a:r>
              <a:rPr lang="fi-FI" sz="1400">
                <a:solidFill>
                  <a:schemeClr val="bg1"/>
                </a:solidFill>
              </a:rPr>
              <a:t>:</a:t>
            </a:r>
          </a:p>
          <a:p>
            <a:r>
              <a:rPr lang="fi-FI" sz="1400">
                <a:solidFill>
                  <a:schemeClr val="bg1"/>
                </a:solidFill>
              </a:rPr>
              <a:t>NPS (Net </a:t>
            </a:r>
            <a:r>
              <a:rPr lang="fi-FI" sz="1400" err="1">
                <a:solidFill>
                  <a:schemeClr val="bg1"/>
                </a:solidFill>
              </a:rPr>
              <a:t>Promoter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Score</a:t>
            </a:r>
            <a:r>
              <a:rPr lang="fi-FI" sz="1400">
                <a:solidFill>
                  <a:schemeClr val="bg1"/>
                </a:solidFill>
              </a:rPr>
              <a:t>): </a:t>
            </a:r>
            <a:r>
              <a:rPr lang="fi-FI" sz="1400" err="1">
                <a:solidFill>
                  <a:schemeClr val="bg1"/>
                </a:solidFill>
              </a:rPr>
              <a:t>Rekommendationsindex</a:t>
            </a:r>
            <a:r>
              <a:rPr lang="fi-FI" sz="1400">
                <a:solidFill>
                  <a:schemeClr val="bg1"/>
                </a:solidFill>
              </a:rPr>
              <a:t> (</a:t>
            </a:r>
            <a:r>
              <a:rPr lang="fi-FI" sz="1400" err="1">
                <a:solidFill>
                  <a:schemeClr val="bg1"/>
                </a:solidFill>
              </a:rPr>
              <a:t>klienter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och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personal</a:t>
            </a:r>
            <a:r>
              <a:rPr lang="fi-FI" sz="1400">
                <a:solidFill>
                  <a:schemeClr val="bg1"/>
                </a:solidFill>
              </a:rPr>
              <a:t>)</a:t>
            </a:r>
            <a:br>
              <a:rPr lang="fi-FI" sz="1400">
                <a:solidFill>
                  <a:schemeClr val="bg1"/>
                </a:solidFill>
              </a:rPr>
            </a:br>
            <a:r>
              <a:rPr lang="fi-FI" sz="1400">
                <a:solidFill>
                  <a:schemeClr val="bg1"/>
                </a:solidFill>
              </a:rPr>
              <a:t>NSS (Net </a:t>
            </a:r>
            <a:r>
              <a:rPr lang="fi-FI" sz="1400" err="1">
                <a:solidFill>
                  <a:schemeClr val="bg1"/>
                </a:solidFill>
              </a:rPr>
              <a:t>Safety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Score</a:t>
            </a:r>
            <a:r>
              <a:rPr lang="fi-FI" sz="1400">
                <a:solidFill>
                  <a:schemeClr val="bg1"/>
                </a:solidFill>
              </a:rPr>
              <a:t>): </a:t>
            </a:r>
            <a:r>
              <a:rPr lang="fi-FI" sz="1400" err="1">
                <a:solidFill>
                  <a:schemeClr val="bg1"/>
                </a:solidFill>
              </a:rPr>
              <a:t>Personalens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säkerhetsbild</a:t>
            </a:r>
            <a:endParaRPr lang="fi-FI" sz="1400">
              <a:solidFill>
                <a:schemeClr val="bg1"/>
              </a:solidFill>
            </a:endParaRPr>
          </a:p>
          <a:p>
            <a:r>
              <a:rPr lang="fi-FI" sz="1400" err="1">
                <a:solidFill>
                  <a:schemeClr val="bg1"/>
                </a:solidFill>
              </a:rPr>
              <a:t>Haipro</a:t>
            </a:r>
            <a:r>
              <a:rPr lang="fi-FI" sz="1400">
                <a:solidFill>
                  <a:schemeClr val="bg1"/>
                </a:solidFill>
              </a:rPr>
              <a:t>: </a:t>
            </a:r>
            <a:r>
              <a:rPr lang="sv-SE" sz="1400">
                <a:solidFill>
                  <a:schemeClr val="bg1"/>
                </a:solidFill>
              </a:rPr>
              <a:t>System för rapportering av negativa nära ögat händelser</a:t>
            </a:r>
          </a:p>
          <a:p>
            <a:r>
              <a:rPr lang="sv-SE" sz="1400">
                <a:solidFill>
                  <a:schemeClr val="bg1"/>
                </a:solidFill>
              </a:rPr>
              <a:t>Inom parentes rapporteras värdet för tidigare period.</a:t>
            </a:r>
            <a:endParaRPr lang="fi-FI" sz="14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692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c 10">
            <a:extLst>
              <a:ext uri="{FF2B5EF4-FFF2-40B4-BE49-F238E27FC236}">
                <a16:creationId xmlns:a16="http://schemas.microsoft.com/office/drawing/2014/main" id="{F1849AE3-4653-4A79-BE37-49DE155C8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b="1" err="1"/>
              <a:t>Tillgänglighet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60000" y="1224000"/>
            <a:ext cx="3600000" cy="5040462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8000" y="1332000"/>
            <a:ext cx="3492000" cy="233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fi-FI" sz="1600" b="1" err="1"/>
              <a:t>Tillgång</a:t>
            </a:r>
            <a:r>
              <a:rPr lang="fi-FI" sz="1600" b="1"/>
              <a:t> </a:t>
            </a:r>
            <a:r>
              <a:rPr lang="fi-FI" sz="1600" b="1" err="1"/>
              <a:t>till</a:t>
            </a:r>
            <a:r>
              <a:rPr lang="fi-FI" sz="1600" b="1"/>
              <a:t> </a:t>
            </a:r>
            <a:r>
              <a:rPr lang="fi-FI" sz="1600" b="1" err="1"/>
              <a:t>vård</a:t>
            </a:r>
            <a:r>
              <a:rPr lang="fi-FI" sz="1600" b="1"/>
              <a:t> </a:t>
            </a:r>
            <a:r>
              <a:rPr lang="fi-FI" sz="1600" b="1" err="1"/>
              <a:t>inom</a:t>
            </a:r>
            <a:r>
              <a:rPr lang="fi-FI" sz="1600" b="1"/>
              <a:t> </a:t>
            </a:r>
            <a:r>
              <a:rPr lang="fi-FI" sz="1600" b="1" err="1"/>
              <a:t>hälsovårdstjänster</a:t>
            </a:r>
            <a:endParaRPr lang="fi-FI" sz="1600" b="1"/>
          </a:p>
          <a:p>
            <a:r>
              <a:rPr lang="fi-FI" sz="1400" err="1"/>
              <a:t>Specialsjukvårdens</a:t>
            </a:r>
            <a:r>
              <a:rPr lang="fi-FI" sz="1400"/>
              <a:t> </a:t>
            </a:r>
            <a:r>
              <a:rPr lang="fi-FI" sz="1400" err="1"/>
              <a:t>öppenvårds</a:t>
            </a:r>
            <a:r>
              <a:rPr lang="fi-FI" sz="1400"/>
              <a:t> </a:t>
            </a:r>
            <a:r>
              <a:rPr lang="fi-FI" sz="1400" err="1"/>
              <a:t>behandlingstider</a:t>
            </a:r>
            <a:r>
              <a:rPr lang="fi-FI" sz="1400"/>
              <a:t> för </a:t>
            </a:r>
            <a:r>
              <a:rPr lang="fi-FI" sz="1400" err="1"/>
              <a:t>remisser</a:t>
            </a:r>
            <a:r>
              <a:rPr lang="fi-FI" sz="1400"/>
              <a:t> </a:t>
            </a:r>
            <a:r>
              <a:rPr lang="fi-FI" sz="1400" err="1"/>
              <a:t>och</a:t>
            </a:r>
            <a:r>
              <a:rPr lang="fi-FI" sz="1400"/>
              <a:t> </a:t>
            </a:r>
            <a:r>
              <a:rPr lang="fi-FI" sz="1400" err="1"/>
              <a:t>kösituation</a:t>
            </a:r>
            <a:r>
              <a:rPr lang="fi-FI" sz="1400"/>
              <a:t> </a:t>
            </a:r>
            <a:r>
              <a:rPr lang="fi-FI" sz="1400" err="1"/>
              <a:t>hittas</a:t>
            </a:r>
            <a:r>
              <a:rPr lang="fi-FI" sz="1400"/>
              <a:t> </a:t>
            </a:r>
            <a:r>
              <a:rPr lang="fi-FI" sz="1400" err="1"/>
              <a:t>på</a:t>
            </a:r>
            <a:r>
              <a:rPr lang="fi-FI" sz="1400"/>
              <a:t> </a:t>
            </a:r>
            <a:r>
              <a:rPr lang="fi-FI" sz="1400" err="1"/>
              <a:t>Österbottens</a:t>
            </a:r>
            <a:r>
              <a:rPr lang="fi-FI" sz="1400"/>
              <a:t> </a:t>
            </a:r>
            <a:r>
              <a:rPr lang="fi-FI" sz="1400" err="1"/>
              <a:t>välfärdsområdes</a:t>
            </a:r>
            <a:r>
              <a:rPr lang="fi-FI" sz="1400"/>
              <a:t> </a:t>
            </a:r>
            <a:r>
              <a:rPr lang="fi-FI" sz="1400" err="1"/>
              <a:t>webbplats</a:t>
            </a:r>
            <a:r>
              <a:rPr lang="fi-FI" sz="1400"/>
              <a:t>. </a:t>
            </a:r>
            <a:r>
              <a:rPr lang="fi-FI" sz="1400" err="1"/>
              <a:t>Informationen</a:t>
            </a:r>
            <a:r>
              <a:rPr lang="fi-FI" sz="1400"/>
              <a:t> </a:t>
            </a:r>
            <a:r>
              <a:rPr lang="fi-FI" sz="1400" err="1"/>
              <a:t>uppdateras</a:t>
            </a:r>
            <a:r>
              <a:rPr lang="fi-FI" sz="1400"/>
              <a:t> </a:t>
            </a:r>
            <a:r>
              <a:rPr lang="fi-FI" sz="1400" err="1"/>
              <a:t>månadsvis</a:t>
            </a:r>
            <a:r>
              <a:rPr lang="fi-FI" sz="1400"/>
              <a:t>.</a:t>
            </a:r>
          </a:p>
          <a:p>
            <a:endParaRPr lang="fi-FI" sz="1400"/>
          </a:p>
          <a:p>
            <a:r>
              <a:rPr lang="fi-FI" sz="1400" err="1">
                <a:solidFill>
                  <a:schemeClr val="accent6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Läs</a:t>
            </a:r>
            <a:r>
              <a:rPr lang="fi-FI" sz="1400">
                <a:solidFill>
                  <a:schemeClr val="accent6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fi-FI" sz="1400" err="1">
                <a:solidFill>
                  <a:schemeClr val="accent6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mera</a:t>
            </a:r>
            <a:r>
              <a:rPr lang="fi-FI" sz="1400">
                <a:solidFill>
                  <a:schemeClr val="accent6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fi-FI" sz="1400" err="1">
                <a:solidFill>
                  <a:schemeClr val="accent6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om</a:t>
            </a:r>
            <a:r>
              <a:rPr lang="fi-FI" sz="1400">
                <a:solidFill>
                  <a:schemeClr val="accent6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fi-FI" sz="1400" err="1">
                <a:solidFill>
                  <a:schemeClr val="accent6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vårdens</a:t>
            </a:r>
            <a:r>
              <a:rPr lang="fi-FI" sz="1400">
                <a:solidFill>
                  <a:schemeClr val="accent6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fi-FI" sz="1400" err="1">
                <a:solidFill>
                  <a:schemeClr val="accent6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tillgänglighet</a:t>
            </a:r>
            <a:r>
              <a:rPr lang="fi-FI" sz="1400">
                <a:solidFill>
                  <a:schemeClr val="accent6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fi-FI" sz="1400" err="1">
                <a:solidFill>
                  <a:schemeClr val="accent6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och</a:t>
            </a:r>
            <a:r>
              <a:rPr lang="fi-FI" sz="1400">
                <a:solidFill>
                  <a:schemeClr val="accent6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fi-FI" sz="1400" err="1">
                <a:solidFill>
                  <a:schemeClr val="accent6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väntetider</a:t>
            </a:r>
            <a:r>
              <a:rPr lang="fi-FI" sz="1400">
                <a:solidFill>
                  <a:schemeClr val="accent6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endParaRPr lang="fi-FI" sz="1400">
              <a:solidFill>
                <a:schemeClr val="accent6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68000" y="1332000"/>
            <a:ext cx="3600000" cy="18928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Status:</a:t>
            </a:r>
          </a:p>
          <a:p>
            <a:r>
              <a:rPr lang="en-US" sz="1600" dirty="0" err="1">
                <a:solidFill>
                  <a:schemeClr val="tx2"/>
                </a:solidFill>
                <a:cs typeface="Arial"/>
              </a:rPr>
              <a:t>Besök</a:t>
            </a:r>
            <a:r>
              <a:rPr lang="en-US" sz="1600" dirty="0">
                <a:solidFill>
                  <a:schemeClr val="tx2"/>
                </a:solidFill>
                <a:cs typeface="Arial"/>
              </a:rPr>
              <a:t>:</a:t>
            </a:r>
          </a:p>
          <a:p>
            <a:pPr marL="285750" indent="-285750">
              <a:buFont typeface="Calibri"/>
              <a:buChar char="-"/>
            </a:pPr>
            <a:r>
              <a:rPr lang="en-US" sz="1600" dirty="0" err="1">
                <a:solidFill>
                  <a:schemeClr val="tx2"/>
                </a:solidFill>
                <a:cs typeface="Arial"/>
              </a:rPr>
              <a:t>Annulerade</a:t>
            </a:r>
            <a:r>
              <a:rPr lang="en-US" sz="1600" dirty="0">
                <a:solidFill>
                  <a:schemeClr val="tx2"/>
                </a:solidFill>
                <a:cs typeface="Arial"/>
              </a:rPr>
              <a:t> </a:t>
            </a:r>
            <a:r>
              <a:rPr lang="en-US" sz="1600" dirty="0" err="1">
                <a:solidFill>
                  <a:schemeClr val="tx2"/>
                </a:solidFill>
                <a:cs typeface="Arial"/>
              </a:rPr>
              <a:t>besök</a:t>
            </a:r>
            <a:r>
              <a:rPr lang="en-US" sz="1600" dirty="0">
                <a:solidFill>
                  <a:schemeClr val="tx2"/>
                </a:solidFill>
                <a:cs typeface="Arial"/>
              </a:rPr>
              <a:t> 6823 (7726)  </a:t>
            </a:r>
          </a:p>
          <a:p>
            <a:pPr marL="285750" indent="-285750">
              <a:buFont typeface="Calibri"/>
              <a:buChar char="-"/>
            </a:pPr>
            <a:r>
              <a:rPr lang="en-US" sz="1600" dirty="0" err="1">
                <a:solidFill>
                  <a:schemeClr val="tx2"/>
                </a:solidFill>
                <a:cs typeface="Arial"/>
              </a:rPr>
              <a:t>Oannulerade</a:t>
            </a:r>
            <a:r>
              <a:rPr lang="en-US" sz="1600" dirty="0">
                <a:solidFill>
                  <a:schemeClr val="tx2"/>
                </a:solidFill>
                <a:cs typeface="Arial"/>
              </a:rPr>
              <a:t> </a:t>
            </a:r>
            <a:r>
              <a:rPr lang="en-US" sz="1600" dirty="0" err="1">
                <a:solidFill>
                  <a:schemeClr val="tx2"/>
                </a:solidFill>
                <a:cs typeface="Arial"/>
              </a:rPr>
              <a:t>besök</a:t>
            </a:r>
            <a:r>
              <a:rPr lang="en-US" sz="1600" dirty="0">
                <a:solidFill>
                  <a:schemeClr val="tx2"/>
                </a:solidFill>
                <a:cs typeface="Arial"/>
              </a:rPr>
              <a:t> 465 (685)</a:t>
            </a:r>
          </a:p>
          <a:p>
            <a:endParaRPr lang="en-US" sz="1600">
              <a:solidFill>
                <a:schemeClr val="tx2"/>
              </a:solidFill>
              <a:cs typeface="Arial"/>
            </a:endParaRPr>
          </a:p>
          <a:p>
            <a:r>
              <a:rPr lang="en-US" sz="1600" dirty="0" err="1">
                <a:solidFill>
                  <a:schemeClr val="tx2"/>
                </a:solidFill>
                <a:cs typeface="Arial"/>
              </a:rPr>
              <a:t>Totala</a:t>
            </a:r>
            <a:r>
              <a:rPr lang="en-US" sz="1600" dirty="0">
                <a:solidFill>
                  <a:schemeClr val="tx2"/>
                </a:solidFill>
                <a:cs typeface="Arial"/>
              </a:rPr>
              <a:t> </a:t>
            </a:r>
            <a:r>
              <a:rPr lang="en-US" sz="1600" dirty="0" err="1">
                <a:solidFill>
                  <a:schemeClr val="tx2"/>
                </a:solidFill>
                <a:cs typeface="Arial"/>
              </a:rPr>
              <a:t>antalet</a:t>
            </a:r>
            <a:r>
              <a:rPr lang="en-US" sz="1600" dirty="0">
                <a:solidFill>
                  <a:schemeClr val="tx2"/>
                </a:solidFill>
                <a:cs typeface="Arial"/>
              </a:rPr>
              <a:t> </a:t>
            </a:r>
            <a:r>
              <a:rPr lang="en-US" sz="1600" dirty="0" err="1">
                <a:solidFill>
                  <a:schemeClr val="tx2"/>
                </a:solidFill>
                <a:cs typeface="Arial"/>
              </a:rPr>
              <a:t>besök</a:t>
            </a:r>
            <a:r>
              <a:rPr lang="en-US" sz="1600" dirty="0">
                <a:solidFill>
                  <a:schemeClr val="tx2"/>
                </a:solidFill>
                <a:cs typeface="Arial"/>
              </a:rPr>
              <a:t> 72 454 (72 982) </a:t>
            </a:r>
          </a:p>
          <a:p>
            <a:endParaRPr lang="en-US" sz="1600">
              <a:cs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B8EDDC-940B-BD35-84A1-1163B3466D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568000" y="1332000"/>
            <a:ext cx="3600000" cy="238526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Korrigerande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åtgärder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</a:t>
            </a:r>
          </a:p>
          <a:p>
            <a:r>
              <a:rPr lang="fi-FI" sz="1600" err="1">
                <a:solidFill>
                  <a:schemeClr val="tx2"/>
                </a:solidFill>
                <a:cs typeface="Arial"/>
              </a:rPr>
              <a:t>Fr.o.m</a:t>
            </a:r>
            <a:r>
              <a:rPr lang="fi-FI" sz="1600">
                <a:solidFill>
                  <a:schemeClr val="tx2"/>
                </a:solidFill>
                <a:cs typeface="Arial"/>
              </a:rPr>
              <a:t> 5/2024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kan</a:t>
            </a:r>
            <a:r>
              <a:rPr lang="fi-FI" sz="1600">
                <a:solidFill>
                  <a:schemeClr val="tx2"/>
                </a:solidFill>
                <a:cs typeface="Arial"/>
              </a:rPr>
              <a:t> en del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besök</a:t>
            </a:r>
            <a:r>
              <a:rPr lang="fi-FI" sz="1600">
                <a:solidFill>
                  <a:schemeClr val="tx2"/>
                </a:solidFill>
                <a:cs typeface="Arial"/>
              </a:rPr>
              <a:t>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ersättas</a:t>
            </a:r>
            <a:r>
              <a:rPr lang="fi-FI" sz="1600">
                <a:solidFill>
                  <a:schemeClr val="tx2"/>
                </a:solidFill>
                <a:cs typeface="Arial"/>
              </a:rPr>
              <a:t>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med</a:t>
            </a:r>
            <a:r>
              <a:rPr lang="fi-FI" sz="1600">
                <a:solidFill>
                  <a:schemeClr val="tx2"/>
                </a:solidFill>
                <a:cs typeface="Arial"/>
              </a:rPr>
              <a:t> ett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telefonsamtal</a:t>
            </a:r>
            <a:r>
              <a:rPr lang="fi-FI" sz="1600">
                <a:solidFill>
                  <a:schemeClr val="tx2"/>
                </a:solidFill>
                <a:cs typeface="Arial"/>
              </a:rPr>
              <a:t>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som</a:t>
            </a:r>
            <a:r>
              <a:rPr lang="fi-FI" sz="1600">
                <a:solidFill>
                  <a:schemeClr val="tx2"/>
                </a:solidFill>
                <a:cs typeface="Arial"/>
              </a:rPr>
              <a:t>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ersätter</a:t>
            </a:r>
            <a:r>
              <a:rPr lang="fi-FI" sz="1600">
                <a:solidFill>
                  <a:schemeClr val="tx2"/>
                </a:solidFill>
                <a:cs typeface="Arial"/>
              </a:rPr>
              <a:t> ett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fysiskt</a:t>
            </a:r>
            <a:r>
              <a:rPr lang="fi-FI" sz="1600">
                <a:solidFill>
                  <a:schemeClr val="tx2"/>
                </a:solidFill>
                <a:cs typeface="Arial"/>
              </a:rPr>
              <a:t>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besök</a:t>
            </a:r>
            <a:r>
              <a:rPr lang="fi-FI" sz="1600">
                <a:solidFill>
                  <a:schemeClr val="tx2"/>
                </a:solidFill>
                <a:cs typeface="Arial"/>
              </a:rPr>
              <a:t>.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Patienten</a:t>
            </a:r>
            <a:r>
              <a:rPr lang="fi-FI" sz="1600">
                <a:solidFill>
                  <a:schemeClr val="tx2"/>
                </a:solidFill>
                <a:cs typeface="Arial"/>
              </a:rPr>
              <a:t>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betalar</a:t>
            </a:r>
            <a:r>
              <a:rPr lang="fi-FI" sz="1600">
                <a:solidFill>
                  <a:schemeClr val="tx2"/>
                </a:solidFill>
                <a:cs typeface="Arial"/>
              </a:rPr>
              <a:t>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då</a:t>
            </a:r>
            <a:r>
              <a:rPr lang="fi-FI" sz="1600">
                <a:solidFill>
                  <a:schemeClr val="tx2"/>
                </a:solidFill>
                <a:cs typeface="Arial"/>
              </a:rPr>
              <a:t> en poliklinikavgift. </a:t>
            </a:r>
          </a:p>
          <a:p>
            <a:endParaRPr lang="fi-FI" sz="1600">
              <a:solidFill>
                <a:schemeClr val="tx2"/>
              </a:solidFill>
              <a:cs typeface="Arial"/>
            </a:endParaRPr>
          </a:p>
          <a:p>
            <a:r>
              <a:rPr lang="fi-FI" sz="1600" err="1">
                <a:solidFill>
                  <a:schemeClr val="tx2"/>
                </a:solidFill>
                <a:cs typeface="Arial"/>
              </a:rPr>
              <a:t>Elektronisk</a:t>
            </a:r>
            <a:r>
              <a:rPr lang="fi-FI" sz="1600">
                <a:solidFill>
                  <a:schemeClr val="tx2"/>
                </a:solidFill>
                <a:cs typeface="Arial"/>
              </a:rPr>
              <a:t>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annulering</a:t>
            </a:r>
            <a:r>
              <a:rPr lang="fi-FI" sz="1600">
                <a:solidFill>
                  <a:schemeClr val="tx2"/>
                </a:solidFill>
                <a:cs typeface="Arial"/>
              </a:rPr>
              <a:t> av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besök</a:t>
            </a:r>
            <a:r>
              <a:rPr lang="fi-FI" sz="1600">
                <a:solidFill>
                  <a:schemeClr val="tx2"/>
                </a:solidFill>
                <a:cs typeface="Arial"/>
              </a:rPr>
              <a:t>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vid</a:t>
            </a:r>
            <a:r>
              <a:rPr lang="fi-FI" sz="1600">
                <a:solidFill>
                  <a:schemeClr val="tx2"/>
                </a:solidFill>
                <a:cs typeface="Arial"/>
              </a:rPr>
              <a:t>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specialsjukvårdens</a:t>
            </a:r>
            <a:r>
              <a:rPr lang="fi-FI" sz="1600">
                <a:solidFill>
                  <a:schemeClr val="tx2"/>
                </a:solidFill>
                <a:cs typeface="Arial"/>
              </a:rPr>
              <a:t>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öppenvård</a:t>
            </a:r>
            <a:r>
              <a:rPr lang="fi-FI" sz="1600">
                <a:solidFill>
                  <a:schemeClr val="tx2"/>
                </a:solidFill>
                <a:cs typeface="Arial"/>
              </a:rPr>
              <a:t>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är</a:t>
            </a:r>
            <a:r>
              <a:rPr lang="fi-FI" sz="1600">
                <a:solidFill>
                  <a:schemeClr val="tx2"/>
                </a:solidFill>
                <a:cs typeface="Arial"/>
              </a:rPr>
              <a:t> i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bruk</a:t>
            </a:r>
            <a:r>
              <a:rPr lang="fi-FI" sz="1600">
                <a:solidFill>
                  <a:schemeClr val="tx2"/>
                </a:solidFill>
                <a:cs typeface="Arial"/>
              </a:rPr>
              <a:t> </a:t>
            </a:r>
            <a:r>
              <a:rPr lang="fi-FI" sz="1600" err="1">
                <a:solidFill>
                  <a:schemeClr val="tx2"/>
                </a:solidFill>
                <a:cs typeface="Arial"/>
              </a:rPr>
              <a:t>på</a:t>
            </a:r>
            <a:r>
              <a:rPr lang="fi-FI" sz="1600">
                <a:solidFill>
                  <a:schemeClr val="tx2"/>
                </a:solidFill>
                <a:cs typeface="Arial"/>
              </a:rPr>
              <a:t> alla polikliniker</a:t>
            </a:r>
            <a:endParaRPr lang="fi-FI" sz="16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50267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 err="1"/>
              <a:t>Säkerhet</a:t>
            </a:r>
            <a:r>
              <a:rPr lang="fi-FI" b="1"/>
              <a:t> </a:t>
            </a:r>
            <a:r>
              <a:rPr lang="fi-FI" b="1" err="1"/>
              <a:t>och</a:t>
            </a:r>
            <a:r>
              <a:rPr lang="fi-FI" b="1"/>
              <a:t> </a:t>
            </a:r>
            <a:r>
              <a:rPr lang="fi-FI" b="1" err="1"/>
              <a:t>kvalitet</a:t>
            </a:r>
            <a:r>
              <a:rPr lang="fi-FI" b="1"/>
              <a:t> 1/2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35449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/>
              <a:t>Status</a:t>
            </a:r>
            <a:r>
              <a:rPr lang="sv-SE" sz="1400"/>
              <a:t> 31.12.2025</a:t>
            </a:r>
          </a:p>
          <a:p>
            <a:pPr>
              <a:lnSpc>
                <a:spcPct val="150000"/>
              </a:lnSpc>
            </a:pPr>
            <a:r>
              <a:rPr lang="sv-SE" sz="1400" b="1"/>
              <a:t>Alla anmälningar: 75</a:t>
            </a:r>
            <a:endParaRPr lang="sv-SE" sz="140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/>
              <a:t>Väntar på handläggning: 9</a:t>
            </a:r>
            <a:r>
              <a:rPr lang="sv-SE" sz="1400"/>
              <a:t> (12%)</a:t>
            </a:r>
            <a:endParaRPr lang="sv-SE" sz="140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/>
              <a:t>Väntar på tilläggsinformation: 2</a:t>
            </a:r>
            <a:r>
              <a:rPr lang="sv-SE" sz="1400"/>
              <a:t> (3%)</a:t>
            </a:r>
            <a:endParaRPr lang="sv-SE" sz="140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/>
              <a:t>Under handläggning: 6</a:t>
            </a:r>
            <a:r>
              <a:rPr lang="sv-SE" sz="1400"/>
              <a:t> (8 %)</a:t>
            </a:r>
            <a:endParaRPr lang="sv-SE" sz="140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/>
              <a:t>Färdig: 58</a:t>
            </a:r>
            <a:r>
              <a:rPr lang="sv-SE" sz="1400"/>
              <a:t>  (77 %)</a:t>
            </a:r>
            <a:endParaRPr lang="sv-SE" sz="1400">
              <a:cs typeface="Arial"/>
            </a:endParaRPr>
          </a:p>
          <a:p>
            <a:pPr>
              <a:lnSpc>
                <a:spcPct val="150000"/>
              </a:lnSpc>
            </a:pPr>
            <a:endParaRPr lang="en-US" sz="140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err="1">
                <a:solidFill>
                  <a:srgbClr val="00A174"/>
                </a:solidFill>
              </a:rPr>
              <a:t>Antal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anmälan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om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negativ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händelse</a:t>
            </a:r>
            <a:endParaRPr lang="en-US" sz="1600" b="1">
              <a:solidFill>
                <a:srgbClr val="00A174"/>
              </a:solidFill>
            </a:endParaRPr>
          </a:p>
        </p:txBody>
      </p:sp>
      <p:graphicFrame>
        <p:nvGraphicFramePr>
          <p:cNvPr id="5" name="Chart 4" descr="Diagram: Antal anmälan om negativ händelse&#10;Januari - April 2023 55&#10;Januari - April 2024 62&#10;Januari-April 2025&#10;Maj - Augusti 2023 67&#10;Maj - Augusti 2024 71&#10;Maj-Augusti 2025 &#10;September - December 2023 82 September - December 2024 55&#10;September-December 2025 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3923089"/>
              </p:ext>
            </p:extLst>
          </p:nvPr>
        </p:nvGraphicFramePr>
        <p:xfrm>
          <a:off x="4625120" y="2222459"/>
          <a:ext cx="3422268" cy="2349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15300" y="1656000"/>
            <a:ext cx="399395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00A174"/>
                </a:solidFill>
              </a:rPr>
              <a:t>De vanligaste anmälningstyperna personal:</a:t>
            </a:r>
          </a:p>
          <a:p>
            <a:pPr marL="342900" indent="-342900">
              <a:buAutoNum type="arabicPeriod"/>
            </a:pPr>
            <a:r>
              <a:rPr lang="fi-FI" sz="1600" err="1">
                <a:cs typeface="Arial"/>
              </a:rPr>
              <a:t>Relaterad</a:t>
            </a:r>
            <a:r>
              <a:rPr lang="fi-FI" sz="1600">
                <a:cs typeface="Arial"/>
              </a:rPr>
              <a:t> </a:t>
            </a:r>
            <a:r>
              <a:rPr lang="fi-FI" sz="1600" err="1">
                <a:cs typeface="Arial"/>
              </a:rPr>
              <a:t>till</a:t>
            </a:r>
            <a:r>
              <a:rPr lang="fi-FI" sz="1600">
                <a:cs typeface="Arial"/>
              </a:rPr>
              <a:t> </a:t>
            </a:r>
            <a:r>
              <a:rPr lang="fi-FI" sz="1600" err="1">
                <a:cs typeface="Arial"/>
              </a:rPr>
              <a:t>informationsflöde</a:t>
            </a:r>
            <a:r>
              <a:rPr lang="fi-FI" sz="1600">
                <a:cs typeface="Arial"/>
              </a:rPr>
              <a:t> </a:t>
            </a:r>
            <a:r>
              <a:rPr lang="fi-FI" sz="1600" err="1">
                <a:cs typeface="Arial"/>
              </a:rPr>
              <a:t>eller</a:t>
            </a:r>
            <a:r>
              <a:rPr lang="fi-FI" sz="1600">
                <a:cs typeface="Arial"/>
              </a:rPr>
              <a:t> </a:t>
            </a:r>
            <a:r>
              <a:rPr lang="fi-FI" sz="1600" err="1">
                <a:cs typeface="Arial"/>
              </a:rPr>
              <a:t>datahantering</a:t>
            </a:r>
            <a:endParaRPr lang="fi-FI" sz="160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 err="1">
                <a:cs typeface="Arial"/>
              </a:rPr>
              <a:t>Relaterad</a:t>
            </a:r>
            <a:r>
              <a:rPr lang="fi-FI" sz="1600">
                <a:cs typeface="Arial"/>
              </a:rPr>
              <a:t> </a:t>
            </a:r>
            <a:r>
              <a:rPr lang="fi-FI" sz="1600" err="1">
                <a:cs typeface="Arial"/>
              </a:rPr>
              <a:t>till</a:t>
            </a:r>
            <a:r>
              <a:rPr lang="fi-FI" sz="1600">
                <a:cs typeface="Arial"/>
              </a:rPr>
              <a:t> </a:t>
            </a:r>
            <a:r>
              <a:rPr lang="fi-FI" sz="1600" err="1">
                <a:cs typeface="Arial"/>
              </a:rPr>
              <a:t>tillgänglighet</a:t>
            </a:r>
            <a:r>
              <a:rPr lang="fi-FI" sz="1600">
                <a:cs typeface="Arial"/>
              </a:rPr>
              <a:t> av </a:t>
            </a:r>
            <a:r>
              <a:rPr lang="fi-FI" sz="1600" err="1">
                <a:cs typeface="Arial"/>
              </a:rPr>
              <a:t>vård</a:t>
            </a:r>
            <a:r>
              <a:rPr lang="fi-FI" sz="1600">
                <a:cs typeface="Arial"/>
              </a:rPr>
              <a:t>. </a:t>
            </a:r>
          </a:p>
          <a:p>
            <a:pPr marL="342900" indent="-342900">
              <a:buFontTx/>
              <a:buAutoNum type="arabicPeriod"/>
            </a:pPr>
            <a:r>
              <a:rPr lang="fi-FI" sz="1600" err="1">
                <a:cs typeface="Arial"/>
              </a:rPr>
              <a:t>Förknippad</a:t>
            </a:r>
            <a:r>
              <a:rPr lang="fi-FI" sz="1600">
                <a:cs typeface="Arial"/>
              </a:rPr>
              <a:t> </a:t>
            </a:r>
            <a:r>
              <a:rPr lang="fi-FI" sz="1600" err="1">
                <a:cs typeface="Arial"/>
              </a:rPr>
              <a:t>med</a:t>
            </a:r>
            <a:r>
              <a:rPr lang="fi-FI" sz="1600">
                <a:cs typeface="Arial"/>
              </a:rPr>
              <a:t> </a:t>
            </a:r>
            <a:r>
              <a:rPr lang="fi-FI" sz="1600" err="1">
                <a:cs typeface="Arial"/>
              </a:rPr>
              <a:t>läkemedels</a:t>
            </a:r>
            <a:r>
              <a:rPr lang="fi-FI" sz="1600">
                <a:cs typeface="Arial"/>
              </a:rPr>
              <a:t>- </a:t>
            </a:r>
            <a:r>
              <a:rPr lang="fi-FI" sz="1600" err="1">
                <a:cs typeface="Arial"/>
              </a:rPr>
              <a:t>eller</a:t>
            </a:r>
            <a:r>
              <a:rPr lang="fi-FI" sz="1600">
                <a:cs typeface="Arial"/>
              </a:rPr>
              <a:t> </a:t>
            </a:r>
            <a:r>
              <a:rPr lang="fi-FI" sz="1600" err="1">
                <a:cs typeface="Arial"/>
              </a:rPr>
              <a:t>vätskebehandling</a:t>
            </a:r>
            <a:endParaRPr lang="fi-FI" sz="1600">
              <a:cs typeface="Arial"/>
            </a:endParaRPr>
          </a:p>
          <a:p>
            <a:pPr marL="342900" indent="-342900">
              <a:buAutoNum type="arabicPeriod"/>
            </a:pPr>
            <a:endParaRPr lang="fi-FI" sz="1600">
              <a:cs typeface="Arial"/>
            </a:endParaRPr>
          </a:p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endParaRPr lang="sv-SE" sz="1600" b="1">
              <a:solidFill>
                <a:srgbClr val="00A174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D06B2D-953A-6960-8AC0-E93428B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32362" y="4083501"/>
            <a:ext cx="336324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600" b="1" err="1">
                <a:solidFill>
                  <a:schemeClr val="accent5"/>
                </a:solidFill>
              </a:rPr>
              <a:t>Antal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anmälningar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om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negativ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händelse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från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klienter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eller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anhöriga</a:t>
            </a:r>
            <a:endParaRPr lang="en-US" sz="1600" b="1">
              <a:solidFill>
                <a:schemeClr val="accent5"/>
              </a:solidFill>
            </a:endParaRPr>
          </a:p>
        </p:txBody>
      </p:sp>
      <p:graphicFrame>
        <p:nvGraphicFramePr>
          <p:cNvPr id="4" name="Chart 3" descr="Diagram: Antal anmälan om negativ händelse från klienter&#10;Januari - April 2023 6&#10;Januari - April 2024 12&#10;Januari - April 2025&#10;Maj - Augusti 2023 12&#10;Maj - Augusti 2024 14&#10;Maj - Augusti 2025&#10;September - December 2023 12 September - December 2024 10&#10;September - December 2025">
            <a:extLst>
              <a:ext uri="{FF2B5EF4-FFF2-40B4-BE49-F238E27FC236}">
                <a16:creationId xmlns:a16="http://schemas.microsoft.com/office/drawing/2014/main" id="{978D73C4-AB78-1551-1C4B-BAD539B0D3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9817892"/>
              </p:ext>
            </p:extLst>
          </p:nvPr>
        </p:nvGraphicFramePr>
        <p:xfrm>
          <a:off x="1172367" y="4914498"/>
          <a:ext cx="3422269" cy="1833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54767" y="4608000"/>
            <a:ext cx="19193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b="1" err="1">
                <a:solidFill>
                  <a:schemeClr val="accent5"/>
                </a:solidFill>
              </a:rPr>
              <a:t>Antal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kontakter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till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patientombud</a:t>
            </a:r>
            <a:endParaRPr lang="en-US" sz="1600" b="1">
              <a:solidFill>
                <a:schemeClr val="accent5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56520" y="5901368"/>
            <a:ext cx="1715806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2000">
                <a:cs typeface="Arial"/>
              </a:rPr>
              <a:t>61 (65)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9798DB4-4E15-99ED-6E26-2B64BC2BE3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696074" y="4608000"/>
            <a:ext cx="244985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600" b="1" err="1">
                <a:solidFill>
                  <a:srgbClr val="00A174"/>
                </a:solidFill>
                <a:latin typeface="Arial" panose="020B0604020202020204"/>
              </a:rPr>
              <a:t>Antal</a:t>
            </a:r>
            <a:r>
              <a:rPr lang="fi-FI" sz="1600" b="1">
                <a:solidFill>
                  <a:srgbClr val="00A174"/>
                </a:solidFill>
                <a:latin typeface="Arial" panose="020B0604020202020204"/>
              </a:rPr>
              <a:t> </a:t>
            </a:r>
            <a:r>
              <a:rPr lang="fi-FI" sz="1600" b="1" err="1">
                <a:solidFill>
                  <a:srgbClr val="00A174"/>
                </a:solidFill>
                <a:latin typeface="Arial" panose="020B0604020202020204"/>
              </a:rPr>
              <a:t>ersatta</a:t>
            </a:r>
            <a:r>
              <a:rPr lang="fi-FI" sz="1600" b="1">
                <a:solidFill>
                  <a:srgbClr val="00A174"/>
                </a:solidFill>
                <a:latin typeface="Arial" panose="020B0604020202020204"/>
              </a:rPr>
              <a:t> </a:t>
            </a:r>
            <a:r>
              <a:rPr lang="fi-FI" sz="1600" b="1" err="1">
                <a:solidFill>
                  <a:srgbClr val="00A174"/>
                </a:solidFill>
                <a:latin typeface="Arial" panose="020B0604020202020204"/>
              </a:rPr>
              <a:t>patientskador</a:t>
            </a:r>
            <a:endParaRPr lang="en-US" sz="1600" b="1">
              <a:solidFill>
                <a:srgbClr val="00A174"/>
              </a:solidFill>
              <a:latin typeface="Arial" panose="020B060402020202020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C55BA9-B16F-4E98-4E91-02B5932E6BE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696074" y="5838540"/>
            <a:ext cx="2449853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2000" b="1" err="1">
                <a:cs typeface="Arial"/>
              </a:rPr>
              <a:t>Medicinska</a:t>
            </a:r>
            <a:r>
              <a:rPr lang="fi-FI" sz="2000">
                <a:cs typeface="Arial"/>
              </a:rPr>
              <a:t>: 0 (0)</a:t>
            </a:r>
            <a:br>
              <a:rPr lang="fi-FI" sz="2000">
                <a:cs typeface="Arial"/>
              </a:rPr>
            </a:br>
            <a:r>
              <a:rPr lang="fi-FI" sz="2000" b="1" err="1">
                <a:cs typeface="Arial"/>
              </a:rPr>
              <a:t>Operativa</a:t>
            </a:r>
            <a:r>
              <a:rPr lang="fi-FI" sz="2000">
                <a:cs typeface="Arial"/>
              </a:rPr>
              <a:t>: 2 (0)</a:t>
            </a:r>
            <a:endParaRPr lang="en-US" sz="200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67922" y="4608000"/>
            <a:ext cx="2841336" cy="163121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sv-SE" sz="1600" b="1">
                <a:solidFill>
                  <a:srgbClr val="00A174"/>
                </a:solidFill>
              </a:rPr>
              <a:t>Korrigerande åtgärder</a:t>
            </a:r>
          </a:p>
          <a:p>
            <a:r>
              <a:rPr lang="fi-FI" sz="1400"/>
              <a:t>Alla </a:t>
            </a:r>
            <a:r>
              <a:rPr lang="fi-FI" sz="1400" err="1"/>
              <a:t>anmälningar</a:t>
            </a:r>
            <a:r>
              <a:rPr lang="fi-FI" sz="1400"/>
              <a:t> </a:t>
            </a:r>
            <a:r>
              <a:rPr lang="fi-FI" sz="1400" err="1"/>
              <a:t>behandlas</a:t>
            </a:r>
            <a:r>
              <a:rPr lang="fi-FI" sz="1400"/>
              <a:t> </a:t>
            </a:r>
            <a:r>
              <a:rPr lang="fi-FI" sz="1400" err="1"/>
              <a:t>mångprofessionellt</a:t>
            </a:r>
            <a:r>
              <a:rPr lang="fi-FI" sz="1400"/>
              <a:t> </a:t>
            </a:r>
            <a:r>
              <a:rPr lang="fi-FI" sz="1400" err="1"/>
              <a:t>på</a:t>
            </a:r>
            <a:r>
              <a:rPr lang="fi-FI" sz="1400"/>
              <a:t>  </a:t>
            </a:r>
            <a:r>
              <a:rPr lang="fi-FI" sz="1400" err="1"/>
              <a:t>varje</a:t>
            </a:r>
            <a:r>
              <a:rPr lang="fi-FI" sz="1400"/>
              <a:t> </a:t>
            </a:r>
            <a:r>
              <a:rPr lang="fi-FI" sz="1400" err="1"/>
              <a:t>enhet</a:t>
            </a:r>
            <a:r>
              <a:rPr lang="fi-FI" sz="1400"/>
              <a:t> i </a:t>
            </a:r>
            <a:r>
              <a:rPr lang="fi-FI" sz="1400" err="1"/>
              <a:t>samband</a:t>
            </a:r>
            <a:r>
              <a:rPr lang="fi-FI" sz="1400"/>
              <a:t> </a:t>
            </a:r>
            <a:r>
              <a:rPr lang="fi-FI" sz="1400" err="1"/>
              <a:t>med</a:t>
            </a:r>
            <a:r>
              <a:rPr lang="fi-FI" sz="1400"/>
              <a:t> </a:t>
            </a:r>
            <a:r>
              <a:rPr lang="fi-FI" sz="1400" err="1"/>
              <a:t>arbetsplatsmöten</a:t>
            </a:r>
            <a:r>
              <a:rPr lang="fi-FI" sz="1400"/>
              <a:t>. </a:t>
            </a:r>
            <a:r>
              <a:rPr lang="fi-FI" sz="1400" err="1"/>
              <a:t>Processerna</a:t>
            </a:r>
            <a:r>
              <a:rPr lang="fi-FI" sz="1400"/>
              <a:t> </a:t>
            </a:r>
            <a:r>
              <a:rPr lang="fi-FI" sz="1400" err="1"/>
              <a:t>analyseras</a:t>
            </a:r>
            <a:r>
              <a:rPr lang="fi-FI" sz="1400"/>
              <a:t> </a:t>
            </a:r>
            <a:r>
              <a:rPr lang="fi-FI" sz="1400" err="1"/>
              <a:t>och</a:t>
            </a:r>
            <a:r>
              <a:rPr lang="fi-FI" sz="1400"/>
              <a:t> </a:t>
            </a:r>
            <a:r>
              <a:rPr lang="fi-FI" sz="1400" err="1"/>
              <a:t>vid</a:t>
            </a:r>
            <a:r>
              <a:rPr lang="fi-FI" sz="1400"/>
              <a:t> </a:t>
            </a:r>
            <a:r>
              <a:rPr lang="fi-FI" sz="1400" err="1"/>
              <a:t>behov</a:t>
            </a:r>
            <a:r>
              <a:rPr lang="fi-FI" sz="1400"/>
              <a:t> </a:t>
            </a:r>
            <a:r>
              <a:rPr lang="fi-FI" sz="1400" err="1"/>
              <a:t>genomförs</a:t>
            </a:r>
            <a:r>
              <a:rPr lang="fi-FI" sz="1400"/>
              <a:t> </a:t>
            </a:r>
            <a:r>
              <a:rPr lang="fi-FI" sz="1400" err="1"/>
              <a:t>korrigerande</a:t>
            </a:r>
            <a:r>
              <a:rPr lang="fi-FI" sz="1400"/>
              <a:t> </a:t>
            </a:r>
            <a:r>
              <a:rPr lang="fi-FI" sz="1400" err="1"/>
              <a:t>åtgärder</a:t>
            </a:r>
            <a:r>
              <a:rPr lang="fi-FI" sz="140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58591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0CC9218F-8660-477B-873D-EE79BEA819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9995348"/>
              </p:ext>
            </p:extLst>
          </p:nvPr>
        </p:nvGraphicFramePr>
        <p:xfrm>
          <a:off x="2987660" y="2970033"/>
          <a:ext cx="4135393" cy="2173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 err="1"/>
              <a:t>Kundupplevelse</a:t>
            </a:r>
            <a:endParaRPr lang="en-US" sz="2000" b="1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175718" y="1292790"/>
            <a:ext cx="674423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Totala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mängden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av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kundrespons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under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perioden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</a:t>
            </a:r>
            <a:r>
              <a:rPr kumimoji="0" lang="fi-FI" sz="1600" b="0" i="0" u="none" strike="noStrike" kern="1200" cap="none" spc="0" normalizeH="0" baseline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77</a:t>
            </a:r>
            <a:r>
              <a:rPr lang="fi-FI" sz="1600">
                <a:solidFill>
                  <a:srgbClr val="213A8F"/>
                </a:solidFill>
                <a:latin typeface="Arial" panose="020B0604020202020204"/>
              </a:rPr>
              <a:t> 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(277)</a:t>
            </a:r>
          </a:p>
        </p:txBody>
      </p:sp>
      <p:sp>
        <p:nvSpPr>
          <p:cNvPr id="12" name="TextBox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84572" y="4515637"/>
            <a:ext cx="1676820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2400">
                <a:solidFill>
                  <a:srgbClr val="213A8F"/>
                </a:solidFill>
                <a:latin typeface="Arial" panose="020B0604020202020204"/>
                <a:cs typeface="Arial"/>
              </a:rPr>
              <a:t>88</a:t>
            </a: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 (77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upplevde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att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man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brydde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sig om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mig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på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ett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helhetsmässigt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sätt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4,79</a:t>
            </a:r>
            <a:endParaRPr lang="fi-FI" sz="1400">
              <a:solidFill>
                <a:srgbClr val="213A8F"/>
              </a:solidFill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(4,43)</a:t>
            </a:r>
            <a:endParaRPr lang="ko-KR"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fick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hjälp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när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behövde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den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4,82</a:t>
            </a:r>
            <a:endParaRPr lang="fi-FI" sz="1400" b="1">
              <a:solidFill>
                <a:srgbClr val="213A8F"/>
              </a:solidFill>
              <a:latin typeface="Calibri" panose="020F0502020204030204"/>
              <a:cs typeface="Calibri"/>
            </a:endParaRPr>
          </a:p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(4,47)</a:t>
            </a:r>
            <a:endParaRPr lang="fi-FI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kände mig trygg under vården / betjäningen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4,84</a:t>
            </a:r>
            <a:endParaRPr lang="fi-FI" sz="1400">
              <a:solidFill>
                <a:srgbClr val="213A8F"/>
              </a:solidFill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(4.57)</a:t>
            </a:r>
            <a:endParaRPr lang="fi-FI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Besluten i anslutning till min vård/mitt ärende fattades i samråd med mig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fi-FI" sz="1400" b="1">
              <a:solidFill>
                <a:srgbClr val="213A8F"/>
              </a:solidFill>
              <a:latin typeface="Calibri" panose="020F0502020204030204"/>
              <a:cs typeface="Calibri"/>
            </a:endParaRPr>
          </a:p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4,71</a:t>
            </a:r>
            <a:endParaRPr lang="fi-FI" sz="1400">
              <a:solidFill>
                <a:srgbClr val="213A8F"/>
              </a:solidFill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(4,44)</a:t>
            </a:r>
            <a:endParaRPr lang="fi-FI" sz="140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vet hur min vård/mina tjänster kommer att fortsätta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4,67</a:t>
            </a: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(4,35)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Informationen som jag fick om vården / betjäningen var förståelig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4,75</a:t>
            </a:r>
            <a:endParaRPr lang="fi-FI" sz="1400">
              <a:solidFill>
                <a:srgbClr val="213A8F"/>
              </a:solidFill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(4,41)</a:t>
            </a:r>
            <a:endParaRPr lang="fi-FI">
              <a:ea typeface="+mn-ea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tyckte att den betjäning jag fick var nyttig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fi-FI" sz="1400" b="1">
              <a:solidFill>
                <a:srgbClr val="213A8F"/>
              </a:solidFill>
              <a:latin typeface="Calibri" panose="020F0502020204030204"/>
              <a:cs typeface="Calibri"/>
            </a:endParaRPr>
          </a:p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4,82</a:t>
            </a:r>
            <a:endParaRPr lang="fi-FI" sz="1400">
              <a:solidFill>
                <a:srgbClr val="213A8F"/>
              </a:solidFill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(4,51)</a:t>
            </a:r>
            <a:endParaRPr lang="fi-FI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fick vård och service på mitt modersmål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fi-FI" sz="1400" b="1">
              <a:solidFill>
                <a:srgbClr val="213A8F"/>
              </a:solidFill>
              <a:latin typeface="Calibri" panose="020F0502020204030204"/>
            </a:endParaRPr>
          </a:p>
          <a:p>
            <a:pPr algn="ctr"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4,91</a:t>
            </a:r>
          </a:p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(4,79)</a:t>
            </a:r>
            <a:endParaRPr lang="fi-FI"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13" name="TextBox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711740"/>
            <a:ext cx="2857398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Positiv respons 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Arial"/>
              </a:rPr>
              <a:t>Vänligt och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Gott bemötande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>
                <a:latin typeface="Arial"/>
                <a:cs typeface="Arial"/>
              </a:rPr>
              <a:t>Professionell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 personal</a:t>
            </a:r>
            <a:endParaRPr lang="fi-FI" sz="14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>
              <a:defRPr/>
            </a:pPr>
            <a:endParaRPr lang="fi-FI" sz="1400" b="1">
              <a:solidFill>
                <a:srgbClr val="213A8F"/>
              </a:solidFill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Negativ respons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  <a:p>
            <a:pPr>
              <a:defRPr/>
            </a:pPr>
            <a:r>
              <a:rPr lang="sv-SE" sz="1400">
                <a:solidFill>
                  <a:srgbClr val="213A8F"/>
                </a:solidFill>
                <a:latin typeface="Arial" panose="020B0604020202020204"/>
                <a:cs typeface="Arial"/>
              </a:rPr>
              <a:t>Tidtabell och väntetid</a:t>
            </a:r>
            <a:endParaRPr lang="sv-SE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6E09F109-ADBA-1780-40A6-8753F266E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72070" y="711740"/>
            <a:ext cx="659625" cy="659625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CF3BEB49-B738-30B9-FA55-DF1F8A1E4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72069" y="2008485"/>
            <a:ext cx="659625" cy="659625"/>
          </a:xfrm>
          <a:prstGeom prst="rect">
            <a:avLst/>
          </a:prstGeom>
        </p:spPr>
      </p:pic>
      <p:sp>
        <p:nvSpPr>
          <p:cNvPr id="5" name="TextBox 33">
            <a:extLst>
              <a:ext uri="{FF2B5EF4-FFF2-40B4-BE49-F238E27FC236}">
                <a16:creationId xmlns:a16="http://schemas.microsoft.com/office/drawing/2014/main" id="{6EB7A05C-2C4D-C2AF-9E93-7DC0CF2BE7B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442174" y="5025662"/>
            <a:ext cx="18205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Antal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anmärkningar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5517D60A-C591-4544-F224-CB292F193C1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367276" y="5535667"/>
            <a:ext cx="1962321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Medicinska: </a:t>
            </a:r>
            <a:r>
              <a:rPr lang="fi-FI" sz="1600">
                <a:latin typeface="Arial" panose="020B0604020202020204"/>
              </a:rPr>
              <a:t>7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 (</a:t>
            </a:r>
            <a:r>
              <a:rPr lang="fi-FI" sz="1600">
                <a:latin typeface="Arial" panose="020B0604020202020204"/>
              </a:rPr>
              <a:t>5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</a:t>
            </a:r>
            <a:br>
              <a:rPr lang="fi-FI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</a:rPr>
            </a:b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Operativa: </a:t>
            </a:r>
            <a:r>
              <a:rPr lang="fi-FI" sz="1600">
                <a:latin typeface="Arial" panose="020B0604020202020204"/>
              </a:rPr>
              <a:t>6 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</a:t>
            </a:r>
            <a:r>
              <a:rPr lang="fi-FI" sz="1600">
                <a:latin typeface="Arial" panose="020B0604020202020204"/>
              </a:rPr>
              <a:t>7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algn="ctr">
              <a:defRPr/>
            </a:pP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Vårdarbete: </a:t>
            </a:r>
            <a:r>
              <a:rPr lang="fi-FI" sz="1600">
                <a:latin typeface="Arial" panose="020B0604020202020204"/>
              </a:rPr>
              <a:t>1 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(0)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5" name="TextBox 34">
            <a:extLst>
              <a:ext uri="{FF2B5EF4-FFF2-40B4-BE49-F238E27FC236}">
                <a16:creationId xmlns:a16="http://schemas.microsoft.com/office/drawing/2014/main" id="{937910F3-3A93-2051-C0E5-362022F08C5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224660" y="5025662"/>
            <a:ext cx="16768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Antal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klagomål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7" name="TextBox 14">
            <a:extLst>
              <a:ext uri="{FF2B5EF4-FFF2-40B4-BE49-F238E27FC236}">
                <a16:creationId xmlns:a16="http://schemas.microsoft.com/office/drawing/2014/main" id="{969C7632-2037-DC81-7947-77FA212BAD9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125042" y="5536946"/>
            <a:ext cx="1876056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Medicinska: </a:t>
            </a:r>
            <a:r>
              <a:rPr lang="fi-FI" sz="1600">
                <a:latin typeface="Arial" panose="020B0604020202020204"/>
              </a:rPr>
              <a:t>0 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</a:t>
            </a:r>
            <a:r>
              <a:rPr lang="fi-FI" sz="1600">
                <a:latin typeface="Arial" panose="020B0604020202020204"/>
              </a:rPr>
              <a:t>0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</a:t>
            </a:r>
            <a:br>
              <a:rPr lang="fi-FI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</a:rPr>
            </a:b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Operativa: </a:t>
            </a:r>
            <a:r>
              <a:rPr lang="fi-FI" sz="1600">
                <a:latin typeface="Arial" panose="020B0604020202020204"/>
              </a:rPr>
              <a:t>0 (0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Vårdarbete: </a:t>
            </a:r>
            <a:r>
              <a:rPr lang="fi-FI" sz="1600">
                <a:latin typeface="Arial" panose="020B0604020202020204"/>
              </a:rPr>
              <a:t>0(0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sz="4000" b="1" err="1"/>
              <a:t>Delaktighetsarbete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05433" y="1323453"/>
            <a:ext cx="5111144" cy="2434731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3" cy="203132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Hur stöder man  kunders och nära anhörigas delaktighet i planeringen, genomförandet och utvärderingen av tjänsterna:</a:t>
            </a:r>
          </a:p>
          <a:p>
            <a:r>
              <a:rPr lang="sv-SE" sz="1400">
                <a:solidFill>
                  <a:schemeClr val="tx2"/>
                </a:solidFill>
                <a:latin typeface="+mj-lt"/>
              </a:rPr>
              <a:t>Helppari-applikationens användning utökas inom flera specialiteters vårdstigar.</a:t>
            </a:r>
            <a:endParaRPr lang="sv-SE" sz="1400">
              <a:solidFill>
                <a:schemeClr val="tx2"/>
              </a:solidFill>
              <a:latin typeface="+mj-lt"/>
              <a:cs typeface="Arial"/>
            </a:endParaRPr>
          </a:p>
          <a:p>
            <a:endParaRPr lang="sv-SE" sz="1400">
              <a:solidFill>
                <a:schemeClr val="tx2"/>
              </a:solidFill>
              <a:latin typeface="+mj-lt"/>
            </a:endParaRPr>
          </a:p>
          <a:p>
            <a:r>
              <a:rPr lang="sv-SE" sz="1400">
                <a:solidFill>
                  <a:schemeClr val="tx2"/>
                </a:solidFill>
                <a:latin typeface="+mj-lt"/>
              </a:rPr>
              <a:t>Patienterna är delaktiga i sin egen vård och planering av vårdhändelser</a:t>
            </a:r>
          </a:p>
          <a:p>
            <a:endParaRPr lang="en-US" sz="1400" b="1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v-SE" sz="1400" b="1">
                <a:solidFill>
                  <a:schemeClr val="accent5"/>
                </a:solidFill>
                <a:latin typeface="+mj-lt"/>
              </a:rPr>
              <a:t>Vilka teman har man kommit överens om tillsammans med organisationer för att utveckla tjänsterna:</a:t>
            </a:r>
          </a:p>
          <a:p>
            <a:pPr lvl="0"/>
            <a:r>
              <a:rPr lang="sv-SE" sz="1400" b="1">
                <a:solidFill>
                  <a:schemeClr val="accent5"/>
                </a:solidFill>
                <a:latin typeface="+mj-lt"/>
              </a:rPr>
              <a:t>-</a:t>
            </a:r>
            <a:endParaRPr lang="sv-SE" sz="1400" b="1"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3" y="4306146"/>
            <a:ext cx="511114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Klienter, erfarenhetsexperter eller ett </a:t>
            </a:r>
            <a:r>
              <a:rPr lang="sv-SE" sz="1400" b="1" err="1">
                <a:solidFill>
                  <a:schemeClr val="accent5"/>
                </a:solidFill>
                <a:latin typeface="+mj-lt"/>
              </a:rPr>
              <a:t>kundråd</a:t>
            </a:r>
            <a:r>
              <a:rPr lang="sv-SE" sz="1400" b="1">
                <a:solidFill>
                  <a:schemeClr val="accent5"/>
                </a:solidFill>
                <a:latin typeface="+mj-lt"/>
              </a:rPr>
              <a:t> är involverade i utvecklingen och utvärderingen av tjänsterna:</a:t>
            </a:r>
          </a:p>
          <a:p>
            <a:r>
              <a:rPr lang="sv-SE" sz="1400" err="1"/>
              <a:t>HaiPro</a:t>
            </a:r>
            <a:r>
              <a:rPr lang="sv-SE" sz="1400"/>
              <a:t> och patientrespons uppskattas och beaktas i förbättrings- och utvecklings processer. </a:t>
            </a:r>
          </a:p>
          <a:p>
            <a:endParaRPr lang="sv-SE" sz="140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6581754" y="3264339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Vilka åtgärder har vidtagits  på basen av klienters och anhörigas anmälningar om negativa och nära ögat händelser samt påminnelser och klagomål:</a:t>
            </a:r>
          </a:p>
          <a:p>
            <a:endParaRPr lang="sv-SE" sz="1400" b="1">
              <a:solidFill>
                <a:schemeClr val="accent4"/>
              </a:solidFill>
              <a:latin typeface="+mj-lt"/>
            </a:endParaRPr>
          </a:p>
          <a:p>
            <a:pPr lvl="0"/>
            <a:r>
              <a:rPr lang="fi-FI" sz="1400" err="1"/>
              <a:t>Kontroll</a:t>
            </a:r>
            <a:r>
              <a:rPr lang="fi-FI" sz="1400"/>
              <a:t> </a:t>
            </a:r>
            <a:r>
              <a:rPr lang="fi-FI" sz="1400" err="1"/>
              <a:t>och</a:t>
            </a:r>
            <a:r>
              <a:rPr lang="fi-FI" sz="1400"/>
              <a:t> </a:t>
            </a:r>
            <a:r>
              <a:rPr lang="fi-FI" sz="1400" err="1"/>
              <a:t>uppdatering</a:t>
            </a:r>
            <a:r>
              <a:rPr lang="fi-FI" sz="1400"/>
              <a:t> av </a:t>
            </a:r>
            <a:r>
              <a:rPr lang="fi-FI" sz="1400" err="1"/>
              <a:t>föreskrifter</a:t>
            </a:r>
            <a:r>
              <a:rPr lang="fi-FI" sz="1400"/>
              <a:t>.</a:t>
            </a:r>
          </a:p>
          <a:p>
            <a:pPr lvl="0"/>
            <a:endParaRPr lang="fi-FI" sz="1400"/>
          </a:p>
          <a:p>
            <a:r>
              <a:rPr lang="fi-FI" sz="1400" err="1"/>
              <a:t>Möjlighet</a:t>
            </a:r>
            <a:r>
              <a:rPr lang="fi-FI" sz="1400"/>
              <a:t> </a:t>
            </a:r>
            <a:r>
              <a:rPr lang="fi-FI" sz="1400" err="1"/>
              <a:t>till</a:t>
            </a:r>
            <a:r>
              <a:rPr lang="fi-FI" sz="1400"/>
              <a:t> </a:t>
            </a:r>
            <a:r>
              <a:rPr lang="fi-FI" sz="1400" err="1"/>
              <a:t>elektronisk</a:t>
            </a:r>
            <a:r>
              <a:rPr lang="fi-FI" sz="1400"/>
              <a:t> </a:t>
            </a:r>
            <a:r>
              <a:rPr lang="fi-FI" sz="1400" err="1"/>
              <a:t>annulering</a:t>
            </a:r>
            <a:r>
              <a:rPr lang="fi-FI" sz="1400"/>
              <a:t> av </a:t>
            </a:r>
            <a:r>
              <a:rPr lang="fi-FI" sz="1400" err="1"/>
              <a:t>besök</a:t>
            </a:r>
            <a:r>
              <a:rPr lang="fi-FI" sz="1400"/>
              <a:t>  </a:t>
            </a:r>
            <a:r>
              <a:rPr lang="fi-FI" sz="1400" err="1"/>
              <a:t>har</a:t>
            </a:r>
            <a:r>
              <a:rPr lang="fi-FI" sz="1400"/>
              <a:t> </a:t>
            </a:r>
            <a:r>
              <a:rPr lang="fi-FI" sz="1400" err="1"/>
              <a:t>tagits</a:t>
            </a:r>
            <a:r>
              <a:rPr lang="fi-FI" sz="1400"/>
              <a:t> i </a:t>
            </a:r>
            <a:r>
              <a:rPr lang="fi-FI" sz="1400" err="1"/>
              <a:t>bruk</a:t>
            </a:r>
            <a:r>
              <a:rPr lang="fi-FI" sz="1400"/>
              <a:t> </a:t>
            </a:r>
            <a:r>
              <a:rPr lang="fi-FI" sz="1400" err="1"/>
              <a:t>inom</a:t>
            </a:r>
            <a:r>
              <a:rPr lang="fi-FI" sz="1400"/>
              <a:t> </a:t>
            </a:r>
            <a:r>
              <a:rPr lang="fi-FI" sz="1400" err="1"/>
              <a:t>specialsjukvårdens</a:t>
            </a:r>
            <a:r>
              <a:rPr lang="fi-FI" sz="1400"/>
              <a:t> </a:t>
            </a:r>
            <a:r>
              <a:rPr lang="fi-FI" sz="1400" err="1"/>
              <a:t>öppenvård</a:t>
            </a:r>
            <a:r>
              <a:rPr lang="fi-FI" sz="1400"/>
              <a:t> i Vasa </a:t>
            </a:r>
            <a:r>
              <a:rPr lang="fi-FI" sz="1400" err="1"/>
              <a:t>och</a:t>
            </a:r>
            <a:r>
              <a:rPr lang="fi-FI" sz="1400"/>
              <a:t> </a:t>
            </a:r>
            <a:r>
              <a:rPr lang="fi-FI" sz="1400" err="1"/>
              <a:t>Jakstad</a:t>
            </a:r>
            <a:endParaRPr lang="fi-FI" sz="1400">
              <a:cs typeface="Arial"/>
            </a:endParaRPr>
          </a:p>
          <a:p>
            <a:pPr lvl="0"/>
            <a:endParaRPr lang="fi-FI" sz="1400"/>
          </a:p>
          <a:p>
            <a:endParaRPr lang="en-US" sz="1400" b="1">
              <a:solidFill>
                <a:schemeClr val="accent5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/>
              <a:t>Personal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46843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>
                <a:solidFill>
                  <a:schemeClr val="accent5"/>
                </a:solidFill>
              </a:rPr>
              <a:t>Personalstyrka</a:t>
            </a:r>
          </a:p>
          <a:p>
            <a:r>
              <a:rPr lang="fi-FI" sz="1600"/>
              <a:t>Budgeterade ordinarie vakanser: 118,98</a:t>
            </a:r>
            <a:endParaRPr lang="fi-FI" sz="1600">
              <a:cs typeface="Arial"/>
            </a:endParaRPr>
          </a:p>
          <a:p>
            <a:endParaRPr lang="fi-FI" sz="1600"/>
          </a:p>
          <a:p>
            <a:r>
              <a:rPr lang="fi-FI" sz="1600"/>
              <a:t>Obesatta vakanser:  </a:t>
            </a:r>
            <a:r>
              <a:rPr lang="fi-FI" sz="1600">
                <a:solidFill>
                  <a:srgbClr val="213A8F"/>
                </a:solidFill>
              </a:rPr>
              <a:t>sjuksk. 2,6, barnmorska 0,2, närvårdare 1 </a:t>
            </a:r>
            <a:endParaRPr lang="sv-SE" sz="1600">
              <a:solidFill>
                <a:srgbClr val="002060"/>
              </a:solidFill>
            </a:endParaRPr>
          </a:p>
          <a:p>
            <a:endParaRPr lang="sv-SE" sz="1600">
              <a:solidFill>
                <a:srgbClr val="002060"/>
              </a:solidFill>
            </a:endParaRPr>
          </a:p>
          <a:p>
            <a:r>
              <a:rPr lang="sv-SE" sz="1600">
                <a:solidFill>
                  <a:srgbClr val="002060"/>
                </a:solidFill>
              </a:rPr>
              <a:t>Studeranderesponsen NPS 55</a:t>
            </a:r>
            <a:endParaRPr lang="sv-SE" sz="1600">
              <a:solidFill>
                <a:srgbClr val="002060"/>
              </a:solidFill>
              <a:cs typeface="Arial"/>
            </a:endParaRPr>
          </a:p>
          <a:p>
            <a:pPr>
              <a:lnSpc>
                <a:spcPct val="150000"/>
              </a:lnSpc>
            </a:pPr>
            <a:endParaRPr lang="en-US" sz="140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/>
          </p:cNvSpPr>
          <p:nvPr/>
        </p:nvSpPr>
        <p:spPr>
          <a:xfrm>
            <a:off x="8147304" y="1674287"/>
            <a:ext cx="3926508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>
                <a:solidFill>
                  <a:srgbClr val="00A174"/>
                </a:solidFill>
              </a:rPr>
              <a:t>Åtgärder som främjar arbetarnas välmående</a:t>
            </a:r>
          </a:p>
          <a:p>
            <a:r>
              <a:rPr lang="en-US" sz="1600">
                <a:cs typeface="Arial"/>
              </a:rPr>
              <a:t>En </a:t>
            </a:r>
            <a:r>
              <a:rPr lang="en-US" sz="1600" err="1">
                <a:cs typeface="Arial"/>
              </a:rPr>
              <a:t>öppen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arbetskultur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där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personalen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är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involverad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och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delaktig</a:t>
            </a:r>
            <a:r>
              <a:rPr lang="en-US" sz="1600">
                <a:cs typeface="Arial"/>
              </a:rPr>
              <a:t>, </a:t>
            </a:r>
            <a:r>
              <a:rPr lang="en-US" sz="1600" err="1">
                <a:cs typeface="Arial"/>
              </a:rPr>
              <a:t>stöder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en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personlig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utveckling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genom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kontinuerligt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lärande</a:t>
            </a:r>
            <a:r>
              <a:rPr lang="en-US" sz="1600">
                <a:cs typeface="Arial"/>
              </a:rPr>
              <a:t> med </a:t>
            </a:r>
            <a:r>
              <a:rPr lang="en-US" sz="1600" err="1">
                <a:cs typeface="Arial"/>
              </a:rPr>
              <a:t>fokus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på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arbetsuppgift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enligt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utbildning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och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kompetens</a:t>
            </a:r>
            <a:r>
              <a:rPr lang="en-US" sz="1600">
                <a:cs typeface="Arial"/>
              </a:rPr>
              <a:t>. Vi </a:t>
            </a:r>
            <a:r>
              <a:rPr lang="en-US" sz="1600" err="1">
                <a:cs typeface="Arial"/>
              </a:rPr>
              <a:t>stöder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en</a:t>
            </a:r>
            <a:r>
              <a:rPr lang="en-US" sz="1600">
                <a:cs typeface="Arial"/>
              </a:rPr>
              <a:t> kultur </a:t>
            </a:r>
            <a:r>
              <a:rPr lang="en-US" sz="1600" err="1">
                <a:cs typeface="Arial"/>
              </a:rPr>
              <a:t>där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professionerna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hjälper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varandra</a:t>
            </a:r>
            <a:r>
              <a:rPr lang="en-US" sz="1600">
                <a:cs typeface="Arial"/>
              </a:rPr>
              <a:t>.</a:t>
            </a:r>
            <a:endParaRPr lang="fi-FI" sz="1600">
              <a:solidFill>
                <a:srgbClr val="00A174"/>
              </a:solidFill>
              <a:effectLst/>
              <a:cs typeface="Arial" panose="020B0604020202020204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15905" y="1674287"/>
            <a:ext cx="3457332" cy="227754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baseline="0">
                <a:solidFill>
                  <a:schemeClr val="accent5"/>
                </a:solidFill>
              </a:rPr>
              <a:t>Arbetarsäkerhetsanmälningar via HaiPro</a:t>
            </a:r>
            <a:endParaRPr lang="fi-FI" sz="1600" b="1">
              <a:solidFill>
                <a:schemeClr val="accent5"/>
              </a:solidFill>
            </a:endParaRPr>
          </a:p>
          <a:p>
            <a:endParaRPr lang="fi-FI" sz="1600" baseline="0"/>
          </a:p>
          <a:p>
            <a:r>
              <a:rPr lang="fi-FI" sz="1600" baseline="0"/>
              <a:t>Antal anmälningar:</a:t>
            </a:r>
            <a:r>
              <a:rPr lang="fi-FI" sz="1600"/>
              <a:t> 11</a:t>
            </a:r>
            <a:r>
              <a:rPr lang="fi-FI" sz="2000"/>
              <a:t> </a:t>
            </a:r>
            <a:r>
              <a:rPr lang="fi-FI" sz="1600"/>
              <a:t>(7)</a:t>
            </a:r>
            <a:endParaRPr lang="fi-FI" sz="1600" baseline="0">
              <a:cs typeface="Arial"/>
            </a:endParaRPr>
          </a:p>
          <a:p>
            <a:endParaRPr lang="fi-FI" baseline="0"/>
          </a:p>
          <a:p>
            <a:r>
              <a:rPr lang="fi-FI" sz="1400"/>
              <a:t>De vanligaste typerna av händelser: </a:t>
            </a:r>
            <a:endParaRPr lang="fi-FI" sz="140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400"/>
              <a:t>Fall från höjd, fall i övrigt, snubblande, halklande</a:t>
            </a:r>
            <a:endParaRPr lang="fi-FI" sz="140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400"/>
              <a:t>Annat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/>
          </p:cNvSpPr>
          <p:nvPr/>
        </p:nvSpPr>
        <p:spPr>
          <a:xfrm>
            <a:off x="1202850" y="4124782"/>
            <a:ext cx="3329922" cy="218521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Antal sjukfrånvarodagar/arbetsdagari%</a:t>
            </a:r>
          </a:p>
          <a:p>
            <a:endParaRPr lang="fi-FI" sz="1400" b="1"/>
          </a:p>
          <a:p>
            <a:endParaRPr lang="fi-FI" b="1">
              <a:cs typeface="Arial"/>
            </a:endParaRPr>
          </a:p>
          <a:p>
            <a:endParaRPr lang="fi-FI" b="1">
              <a:cs typeface="Arial"/>
            </a:endParaRPr>
          </a:p>
          <a:p>
            <a:pPr algn="ctr"/>
            <a:r>
              <a:rPr lang="fi-FI" sz="2000" b="1">
                <a:cs typeface="Arial"/>
              </a:rPr>
              <a:t>4,3(4,3)</a:t>
            </a:r>
          </a:p>
          <a:p>
            <a:endParaRPr lang="fi-FI">
              <a:solidFill>
                <a:schemeClr val="accent4"/>
              </a:solidFill>
              <a:cs typeface="Arial"/>
            </a:endParaRPr>
          </a:p>
        </p:txBody>
      </p:sp>
      <p:graphicFrame>
        <p:nvGraphicFramePr>
          <p:cNvPr id="10" name="Chart 9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292B54FF-E35A-600C-6300-EF72DE5CE00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4063536"/>
              </p:ext>
            </p:extLst>
          </p:nvPr>
        </p:nvGraphicFramePr>
        <p:xfrm>
          <a:off x="4309852" y="4596690"/>
          <a:ext cx="4135393" cy="2173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/>
          <p:nvPr/>
        </p:nvSpPr>
        <p:spPr>
          <a:xfrm>
            <a:off x="5538468" y="6029405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22 </a:t>
            </a: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(12)</a:t>
            </a:r>
            <a:endParaRPr kumimoji="0" lang="fi-FI" sz="20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graphicFrame>
        <p:nvGraphicFramePr>
          <p:cNvPr id="12" name="Chart 11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292B54FF-E35A-600C-6300-EF72DE5CE00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6803969"/>
              </p:ext>
            </p:extLst>
          </p:nvPr>
        </p:nvGraphicFramePr>
        <p:xfrm>
          <a:off x="7774641" y="4577979"/>
          <a:ext cx="4135393" cy="2173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/>
          <p:nvPr/>
        </p:nvSpPr>
        <p:spPr>
          <a:xfrm>
            <a:off x="9003257" y="6010694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90 </a:t>
            </a: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(100)</a:t>
            </a:r>
            <a:endParaRPr kumimoji="0" lang="fi-FI" sz="20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cxnSp>
        <p:nvCxnSpPr>
          <p:cNvPr id="14" name="Straight Arrow Connector 13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E653DE6F-BFCA-1F12-B240-F5C6CA440C18}"/>
              </a:ext>
            </a:extLst>
          </p:cNvPr>
          <p:cNvCxnSpPr>
            <a:cxnSpLocks/>
          </p:cNvCxnSpPr>
          <p:nvPr/>
        </p:nvCxnSpPr>
        <p:spPr>
          <a:xfrm flipV="1">
            <a:off x="9851436" y="5638782"/>
            <a:ext cx="730949" cy="16607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8073237" y="4491480"/>
            <a:ext cx="4118763" cy="0"/>
          </a:xfrm>
          <a:prstGeom prst="line">
            <a:avLst/>
          </a:prstGeom>
          <a:ln w="31750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E653DE6F-BFCA-1F12-B240-F5C6CA440C18}"/>
              </a:ext>
            </a:extLst>
          </p:cNvPr>
          <p:cNvCxnSpPr>
            <a:cxnSpLocks/>
          </p:cNvCxnSpPr>
          <p:nvPr/>
        </p:nvCxnSpPr>
        <p:spPr>
          <a:xfrm flipV="1">
            <a:off x="6365631" y="5056094"/>
            <a:ext cx="178604" cy="87871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CC6691F04B3684C8B18986856B09CB0" ma:contentTypeVersion="10" ma:contentTypeDescription="Skapa ett nytt dokument." ma:contentTypeScope="" ma:versionID="63544a8d5fc9d1c50712b3e6d6878739">
  <xsd:schema xmlns:xsd="http://www.w3.org/2001/XMLSchema" xmlns:xs="http://www.w3.org/2001/XMLSchema" xmlns:p="http://schemas.microsoft.com/office/2006/metadata/properties" xmlns:ns2="b0f13d76-f5d7-4c06-9d67-54abdac61ff1" xmlns:ns3="07d26e65-be36-445a-a8dd-18a539374d25" targetNamespace="http://schemas.microsoft.com/office/2006/metadata/properties" ma:root="true" ma:fieldsID="dd9303e34f73fbb8f68792aa9c4867b7" ns2:_="" ns3:_="">
    <xsd:import namespace="b0f13d76-f5d7-4c06-9d67-54abdac61ff1"/>
    <xsd:import namespace="07d26e65-be36-445a-a8dd-18a539374d2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f13d76-f5d7-4c06-9d67-54abdac61ff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markeringar" ma:readOnly="false" ma:fieldId="{5cf76f15-5ced-4ddc-b409-7134ff3c332f}" ma:taxonomyMulti="true" ma:sspId="e6ea580d-a90f-4d05-8666-171099ee70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d26e65-be36-445a-a8dd-18a539374d2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9a1d071-9be2-429d-97a7-92a7a9003fe5}" ma:internalName="TaxCatchAll" ma:showField="CatchAllData" ma:web="07d26e65-be36-445a-a8dd-18a539374d2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0f13d76-f5d7-4c06-9d67-54abdac61ff1">
      <Terms xmlns="http://schemas.microsoft.com/office/infopath/2007/PartnerControls"/>
    </lcf76f155ced4ddcb4097134ff3c332f>
    <TaxCatchAll xmlns="07d26e65-be36-445a-a8dd-18a539374d25" xsi:nil="true"/>
  </documentManagement>
</p:properties>
</file>

<file path=customXml/itemProps1.xml><?xml version="1.0" encoding="utf-8"?>
<ds:datastoreItem xmlns:ds="http://schemas.openxmlformats.org/officeDocument/2006/customXml" ds:itemID="{B1C56547-B755-4896-9DAC-3FB0D36AB127}">
  <ds:schemaRefs>
    <ds:schemaRef ds:uri="07d26e65-be36-445a-a8dd-18a539374d25"/>
    <ds:schemaRef ds:uri="b0f13d76-f5d7-4c06-9d67-54abdac61ff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71BDA3F-9081-465D-A0C8-DF261C8C3C7F}">
  <ds:schemaRefs>
    <ds:schemaRef ds:uri="07d26e65-be36-445a-a8dd-18a539374d25"/>
    <ds:schemaRef ds:uri="b0f13d76-f5d7-4c06-9d67-54abdac61ff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Application>Microsoft Office PowerPoint</Application>
  <PresentationFormat>Widescreen</PresentationFormat>
  <Slides>6</Slides>
  <Notes>2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OVHP_teema</vt:lpstr>
      <vt:lpstr>1_OVHP_teema</vt:lpstr>
      <vt:lpstr>Rapportering av egenkontroll</vt:lpstr>
      <vt:lpstr>Tillgänglighet</vt:lpstr>
      <vt:lpstr>Säkerhet och kvalitet 1/2</vt:lpstr>
      <vt:lpstr>Kundupplevelse</vt:lpstr>
      <vt:lpstr>Delaktighetsarbete</vt:lpstr>
      <vt:lpstr>Personal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revision>5</cp:revision>
  <dcterms:created xsi:type="dcterms:W3CDTF">2023-11-14T05:41:58Z</dcterms:created>
  <dcterms:modified xsi:type="dcterms:W3CDTF">2026-05-17T06:57:00Z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0x0101008CC6691F04B3684C8B18986856B09CB0</vt:lpwstr>
  </property>
  <property fmtid="{D5CDD505-2E9C-101B-9397-08002B2CF9AE}" pid="3" name="MediaServiceImageTags">
    <vt:lpwstr/>
  </property>
  <property fmtid="{D5CDD505-2E9C-101B-9397-08002B2CF9AE}" pid="4" name="Order">
    <vt:r8>272400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SharedWithUsers">
    <vt:lpwstr>131;#Yliluoma Susanna</vt:lpwstr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_ExtendedDescription">
    <vt:lpwstr/>
  </property>
  <property fmtid="{D5CDD505-2E9C-101B-9397-08002B2CF9AE}" pid="11" name="TriggerFlowInfo">
    <vt:lpwstr/>
  </property>
</Properties>
</file>