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3"/>
  </p:notesMasterIdLst>
  <p:handoutMasterIdLst>
    <p:handoutMasterId r:id="rId14"/>
  </p:handoutMasterIdLst>
  <p:sldIdLst>
    <p:sldId id="335" r:id="rId6"/>
    <p:sldId id="562" r:id="rId7"/>
    <p:sldId id="581" r:id="rId8"/>
    <p:sldId id="563" r:id="rId9"/>
    <p:sldId id="452" r:id="rId10"/>
    <p:sldId id="579" r:id="rId11"/>
    <p:sldId id="580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8BD51E84-A55A-6391-52DA-931A46D3E969}" name="Guss Kathy" initials="GK" userId="S::kathy.guss@ovph.fi::950a6ebe-db69-42ab-9c55-55131745aaa7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C886A5B-A4E3-0B94-14E8-DEC47482D556}" v="117" dt="2026-05-21T11:17:34.880"/>
    <p1510:client id="{E337AB66-A0B5-E103-8D91-B5FA9A7894EF}" v="41" dt="2026-05-21T11:55:17.4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44</c:v>
                </c:pt>
                <c:pt idx="1">
                  <c:v>24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55</c:v>
                </c:pt>
                <c:pt idx="1">
                  <c:v>62</c:v>
                </c:pt>
                <c:pt idx="2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58</c:v>
                </c:pt>
                <c:pt idx="1">
                  <c:v>62</c:v>
                </c:pt>
                <c:pt idx="2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A3-47E2-B15C-666142CC6BD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0-43B5-96BF-408CFBFA77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</c:v>
                </c:pt>
                <c:pt idx="1">
                  <c:v>1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2026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DBC-4936-8D53-4CEE29031E1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21.5.2026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sv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sv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sv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sv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sv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919209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3271862" y="1618613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6782848" y="1618613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3271862" y="4484400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3271862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782848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206364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D21FD71-054F-EEBE-F541-F0D4C5D357DD}"/>
              </a:ext>
            </a:extLst>
          </p:cNvPr>
          <p:cNvCxnSpPr>
            <a:cxnSpLocks/>
          </p:cNvCxnSpPr>
          <p:nvPr userDrawn="1"/>
        </p:nvCxnSpPr>
        <p:spPr>
          <a:xfrm>
            <a:off x="6782848" y="4037767"/>
            <a:ext cx="533293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5/21/2026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sv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8.sv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9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7.xml"/><Relationship Id="rId4" Type="http://schemas.openxmlformats.org/officeDocument/2006/relationships/image" Target="../media/image15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Resultatområde: Barn- och familjeservice , Social- och hälsocentral</a:t>
            </a:r>
          </a:p>
          <a:p>
            <a:r>
              <a:rPr lang="fi-FI"/>
              <a:t>Period som rapporteras: 1-4.2026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err="1">
                <a:solidFill>
                  <a:schemeClr val="bg1"/>
                </a:solidFill>
              </a:rPr>
              <a:t>Förkortningar</a:t>
            </a:r>
            <a:r>
              <a:rPr lang="fi-FI" sz="1400">
                <a:solidFill>
                  <a:schemeClr val="bg1"/>
                </a:solidFill>
              </a:rPr>
              <a:t>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Rekommendationsindex</a:t>
            </a:r>
            <a:r>
              <a:rPr lang="fi-FI" sz="1400">
                <a:solidFill>
                  <a:schemeClr val="bg1"/>
                </a:solidFill>
              </a:rPr>
              <a:t> (</a:t>
            </a:r>
            <a:r>
              <a:rPr lang="fi-FI" sz="1400" err="1">
                <a:solidFill>
                  <a:schemeClr val="bg1"/>
                </a:solidFill>
              </a:rPr>
              <a:t>klienter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och</a:t>
            </a:r>
            <a:r>
              <a:rPr lang="fi-FI" sz="1400">
                <a:solidFill>
                  <a:schemeClr val="bg1"/>
                </a:solidFill>
              </a:rPr>
              <a:t> personal)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</a:t>
            </a:r>
            <a:r>
              <a:rPr lang="sv-SE" sz="140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>
                <a:solidFill>
                  <a:schemeClr val="bg1"/>
                </a:solidFill>
              </a:rPr>
              <a:t>Inom parentes rapporteras värdet för tidigare period (9-12.2024)</a:t>
            </a:r>
            <a:endParaRPr lang="fi-FI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r>
              <a:rPr lang="fi-FI" b="1"/>
              <a:t> </a:t>
            </a:r>
            <a:r>
              <a:rPr lang="fi-FI" b="1" err="1"/>
              <a:t>hälsovård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37117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/>
              <a:t>Tillgång</a:t>
            </a:r>
            <a:r>
              <a:rPr lang="fi-FI" sz="1600" b="1" dirty="0"/>
              <a:t> </a:t>
            </a:r>
            <a:r>
              <a:rPr lang="fi-FI" sz="1600" b="1"/>
              <a:t>till</a:t>
            </a:r>
            <a:r>
              <a:rPr lang="fi-FI" sz="1600" b="1" dirty="0"/>
              <a:t> </a:t>
            </a:r>
            <a:r>
              <a:rPr lang="fi-FI" sz="1600" b="1"/>
              <a:t>vård</a:t>
            </a:r>
            <a:r>
              <a:rPr lang="fi-FI" sz="1600" b="1" dirty="0"/>
              <a:t> </a:t>
            </a:r>
            <a:r>
              <a:rPr lang="fi-FI" sz="1600" b="1"/>
              <a:t>inom</a:t>
            </a:r>
            <a:r>
              <a:rPr lang="fi-FI" sz="1600" b="1" dirty="0"/>
              <a:t> </a:t>
            </a:r>
            <a:r>
              <a:rPr lang="fi-FI" sz="1600" b="1"/>
              <a:t>hälsovårdstjänster</a:t>
            </a:r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>
                <a:cs typeface="Arial"/>
              </a:rPr>
              <a:t>Mål: Köfri</a:t>
            </a:r>
            <a:r>
              <a:rPr lang="fi-FI" sz="1600" b="1" dirty="0">
                <a:cs typeface="Arial"/>
              </a:rPr>
              <a:t> </a:t>
            </a:r>
            <a:r>
              <a:rPr lang="fi-FI" sz="1600" b="1">
                <a:cs typeface="Arial"/>
              </a:rPr>
              <a:t>service</a:t>
            </a:r>
            <a:endParaRPr lang="fi-FI" sz="1600" b="1"/>
          </a:p>
          <a:p>
            <a:r>
              <a:rPr lang="sv-SE" sz="1400" b="1"/>
              <a:t>Primärvården ​</a:t>
            </a:r>
            <a:endParaRPr lang="sv-SE" sz="1400" b="1">
              <a:cs typeface="Arial"/>
            </a:endParaRPr>
          </a:p>
          <a:p>
            <a:r>
              <a:rPr lang="sv-SE" sz="1400"/>
              <a:t>Kösituation till barnrådgivning​</a:t>
            </a:r>
            <a:endParaRPr lang="sv-SE" sz="1400">
              <a:cs typeface="Arial"/>
            </a:endParaRPr>
          </a:p>
          <a:p>
            <a:r>
              <a:rPr lang="sv-SE" sz="1400"/>
              <a:t>Skolhälsovårdens lagstadgade  granskningar​</a:t>
            </a:r>
            <a:endParaRPr lang="sv-SE" sz="1400">
              <a:cs typeface="Arial"/>
            </a:endParaRPr>
          </a:p>
          <a:p>
            <a:r>
              <a:rPr lang="sv-SE" sz="1400"/>
              <a:t>Studerandehälsovårdens lagstadgade granskningar</a:t>
            </a:r>
            <a:endParaRPr lang="fi-FI" sz="1400"/>
          </a:p>
          <a:p>
            <a:endParaRPr lang="fi-FI" sz="1400"/>
          </a:p>
          <a:p>
            <a:r>
              <a:rPr lang="sv-SE" sz="1400" b="1"/>
              <a:t>Specialsjukvården </a:t>
            </a:r>
            <a:endParaRPr lang="sv-SE" sz="1400" b="1">
              <a:cs typeface="Arial"/>
            </a:endParaRPr>
          </a:p>
          <a:p>
            <a:r>
              <a:rPr lang="sv-SE" sz="1400"/>
              <a:t>Remissbedömning görs inom 21 dagar​</a:t>
            </a:r>
            <a:endParaRPr lang="sv-SE" sz="1400">
              <a:cs typeface="Arial"/>
            </a:endParaRPr>
          </a:p>
          <a:p>
            <a:r>
              <a:rPr lang="sv-SE" sz="1400"/>
              <a:t>Tid till bedömning inom 90 dagar​</a:t>
            </a:r>
            <a:endParaRPr lang="sv-SE" sz="1400">
              <a:cs typeface="Arial"/>
            </a:endParaRPr>
          </a:p>
          <a:p>
            <a:r>
              <a:rPr lang="sv-SE" sz="1400"/>
              <a:t>Tid till vård inom 180 dagar</a:t>
            </a:r>
            <a:endParaRPr lang="sv-SE" sz="1400">
              <a:cs typeface="Arial"/>
            </a:endParaRPr>
          </a:p>
          <a:p>
            <a:endParaRPr lang="fi-FI" sz="1400"/>
          </a:p>
          <a:p>
            <a:endParaRPr lang="fi-FI" sz="1400" dirty="0">
              <a:solidFill>
                <a:schemeClr val="accent6"/>
              </a:solidFill>
              <a:cs typeface="Arial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55861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Status:</a:t>
            </a:r>
          </a:p>
          <a:p>
            <a:r>
              <a:rPr lang="sv-SE" sz="1600">
                <a:cs typeface="Arial"/>
              </a:rPr>
              <a:t>Barnrådgivningens läkarkö: 343 barn​</a:t>
            </a:r>
          </a:p>
          <a:p>
            <a:r>
              <a:rPr lang="sv-SE" sz="1600">
                <a:cs typeface="Arial"/>
              </a:rPr>
              <a:t>Barnrådgivningens hälsovårdarkö: 9 barn​</a:t>
            </a:r>
          </a:p>
          <a:p>
            <a:endParaRPr lang="sv-SE" sz="1600">
              <a:cs typeface="Arial"/>
            </a:endParaRPr>
          </a:p>
          <a:p>
            <a:r>
              <a:rPr lang="sv-SE" sz="1600">
                <a:cs typeface="Arial"/>
              </a:rPr>
              <a:t>Förverkligade skolhälsogranskningar: 91,1% (mål 90%)​ i medeltal. Skolspecifika skillnader.</a:t>
            </a:r>
          </a:p>
          <a:p>
            <a:endParaRPr lang="sv-SE" sz="1600">
              <a:cs typeface="Arial"/>
            </a:endParaRPr>
          </a:p>
          <a:p>
            <a:r>
              <a:rPr lang="sv-SE" sz="1600">
                <a:cs typeface="Arial"/>
              </a:rPr>
              <a:t>Förverkligade studerandehälsovårdar granskningar: 80% (mål 90%)</a:t>
            </a:r>
          </a:p>
          <a:p>
            <a:endParaRPr lang="sv-SE" sz="1600">
              <a:cs typeface="Arial"/>
            </a:endParaRPr>
          </a:p>
          <a:p>
            <a:r>
              <a:rPr lang="sv-SE" sz="1600" b="1">
                <a:cs typeface="Arial"/>
              </a:rPr>
              <a:t>Specialsjukvården</a:t>
            </a:r>
          </a:p>
          <a:p>
            <a:r>
              <a:rPr lang="sv-SE" sz="1600" b="1" dirty="0">
                <a:cs typeface="Arial"/>
              </a:rPr>
              <a:t>Remisser: </a:t>
            </a:r>
            <a:r>
              <a:rPr lang="sv-SE" sz="1600" dirty="0">
                <a:cs typeface="Arial"/>
              </a:rPr>
              <a:t>alla ankomna remisser </a:t>
            </a:r>
            <a:r>
              <a:rPr lang="sv-SE" sz="1600">
                <a:cs typeface="Arial"/>
              </a:rPr>
              <a:t>har behandlats inom 21 </a:t>
            </a:r>
            <a:r>
              <a:rPr lang="sv-SE" sz="1600" dirty="0">
                <a:cs typeface="Arial"/>
              </a:rPr>
              <a:t>dagar</a:t>
            </a:r>
          </a:p>
          <a:p>
            <a:r>
              <a:rPr lang="sv-SE" sz="1600" b="1" dirty="0">
                <a:cs typeface="Arial"/>
              </a:rPr>
              <a:t>Antalet som väntar på en </a:t>
            </a:r>
            <a:r>
              <a:rPr lang="sv-SE" sz="1600" b="1">
                <a:cs typeface="Arial"/>
              </a:rPr>
              <a:t>bedömning: </a:t>
            </a:r>
            <a:r>
              <a:rPr lang="sv-SE" sz="1600">
                <a:cs typeface="Arial"/>
              </a:rPr>
              <a:t>Barnpolikliniken, 1 som väntat 90 –180 dagar, median 59 </a:t>
            </a:r>
            <a:r>
              <a:rPr lang="sv-SE" sz="1600" dirty="0">
                <a:cs typeface="Arial"/>
              </a:rPr>
              <a:t>dygn</a:t>
            </a:r>
          </a:p>
          <a:p>
            <a:r>
              <a:rPr lang="sv-SE" sz="1600">
                <a:cs typeface="Arial"/>
              </a:rPr>
              <a:t>Ingen som väntat över 180 dygn</a:t>
            </a:r>
          </a:p>
          <a:p>
            <a:r>
              <a:rPr lang="sv-SE" sz="1600">
                <a:cs typeface="Arial"/>
              </a:rPr>
              <a:t>Inom Barnnneurologiska enheten ingen som väntar.</a:t>
            </a:r>
            <a:endParaRPr lang="sv-SE" sz="1600" dirty="0"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558614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Omorganisering av arbete och resurser.​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Utveckling av tillförlitliga mätare, speciellt inom studerandehälsovården.​</a:t>
            </a:r>
          </a:p>
          <a:p>
            <a:pPr>
              <a:defRPr/>
            </a:pPr>
            <a:r>
              <a:rPr lang="sv-SE" sz="1400">
                <a:solidFill>
                  <a:srgbClr val="213A8F"/>
                </a:solidFill>
                <a:latin typeface="Arial" panose="020B0604020202020204"/>
                <a:cs typeface="Arial" panose="020B0604020202020204"/>
              </a:rPr>
              <a:t>Arbetssätten har utvecklats för att säkerställa att hälsokontrollerna genomförs inom utsatt tid, och under sommaren erbjuds tilläggstider till dem som inte hunnit delta före utgången av maj.</a:t>
            </a:r>
            <a:endParaRPr lang="sv-SE" sz="1400" dirty="0">
              <a:solidFill>
                <a:srgbClr val="213A8F"/>
              </a:solidFill>
              <a:latin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Vasas och Jakobstads gemensamma remisshanteringsprocess för barn inom den specialiserade sjukvården utvecklas vidare genom att utnyttja </a:t>
            </a:r>
            <a:r>
              <a:rPr kumimoji="0" lang="sv-SE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närmottagningar</a:t>
            </a: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och harmonisera arbetssätten. Målet är likvärdig tillgång till vård och att vårdgarantin ska uppfyllas inom välfärdsområdet.​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Genom att införa mångsidiga verksamhetsmodeller och utnyttja digital teknik strävar man efter att ytterligare förbättra tillgängligheten.​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Man försöker i högre grad ersätta uteblivna och ej avbokade tider med en patient som väntar i vårdkön.</a:t>
            </a: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r>
              <a:rPr lang="fi-FI" b="1"/>
              <a:t> </a:t>
            </a:r>
            <a:r>
              <a:rPr lang="fi-FI" b="1" err="1"/>
              <a:t>socialvård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340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err="1"/>
              <a:t>Tillgång</a:t>
            </a:r>
            <a:r>
              <a:rPr lang="fi-FI" sz="1600" b="1"/>
              <a:t> </a:t>
            </a:r>
            <a:r>
              <a:rPr lang="fi-FI" sz="1600" b="1" err="1"/>
              <a:t>till</a:t>
            </a:r>
            <a:r>
              <a:rPr lang="fi-FI" sz="1600" b="1"/>
              <a:t> </a:t>
            </a:r>
            <a:r>
              <a:rPr lang="fi-FI" sz="1600" b="1" err="1"/>
              <a:t>socialvård</a:t>
            </a:r>
            <a:endParaRPr lang="fi-FI" sz="1600" b="1"/>
          </a:p>
          <a:p>
            <a:r>
              <a:rPr lang="sv-SE" sz="1400" b="1"/>
              <a:t>Barnskydd/ Barn- och familjesocialarbete</a:t>
            </a:r>
            <a:r>
              <a:rPr lang="sv-SE" sz="1400"/>
              <a:t>​</a:t>
            </a:r>
          </a:p>
          <a:p>
            <a:r>
              <a:rPr lang="sv-SE" sz="1400"/>
              <a:t>Bedömning av barnskydds-anmälningar inom 7 dagar​</a:t>
            </a:r>
          </a:p>
          <a:p>
            <a:endParaRPr lang="sv-SE" sz="1400"/>
          </a:p>
          <a:p>
            <a:r>
              <a:rPr lang="sv-SE" sz="1400"/>
              <a:t>Bedömning av servicebehov inom 3 månader​</a:t>
            </a:r>
          </a:p>
          <a:p>
            <a:endParaRPr lang="sv-SE" sz="1400"/>
          </a:p>
          <a:p>
            <a:r>
              <a:rPr lang="sv-SE" sz="1400"/>
              <a:t>Personaldimensionering inom barnskyddet 30 klienter/</a:t>
            </a:r>
            <a:r>
              <a:rPr lang="sv-SE" sz="1400" err="1"/>
              <a:t>soc</a:t>
            </a:r>
            <a:r>
              <a:rPr lang="sv-SE" sz="1400"/>
              <a:t> </a:t>
            </a:r>
            <a:r>
              <a:rPr lang="sv-SE" sz="1400" err="1"/>
              <a:t>arb</a:t>
            </a:r>
            <a:endParaRPr lang="sv-SE" sz="1400"/>
          </a:p>
          <a:p>
            <a:endParaRPr lang="sv-SE" sz="1400"/>
          </a:p>
          <a:p>
            <a:r>
              <a:rPr lang="sv-SE" sz="1400" b="1"/>
              <a:t>Förebyggande och kompletterande utkomststöd</a:t>
            </a:r>
          </a:p>
          <a:p>
            <a:endParaRPr lang="fi-FI" sz="1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386259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Status:</a:t>
            </a:r>
          </a:p>
          <a:p>
            <a:r>
              <a:rPr lang="sv-SE" sz="1600" dirty="0">
                <a:cs typeface="Arial"/>
              </a:rPr>
              <a:t>Utvärderingen inom 7 vardagar har </a:t>
            </a:r>
            <a:r>
              <a:rPr lang="sv-SE" sz="1600">
                <a:cs typeface="Arial"/>
              </a:rPr>
              <a:t>genomförts i cirka 92 % av fallen. </a:t>
            </a:r>
            <a:endParaRPr lang="sv-SE" sz="1600" dirty="0">
              <a:cs typeface="Arial"/>
            </a:endParaRPr>
          </a:p>
          <a:p>
            <a:endParaRPr lang="sv-SE" sz="1600" dirty="0">
              <a:cs typeface="Arial"/>
            </a:endParaRPr>
          </a:p>
          <a:p>
            <a:r>
              <a:rPr lang="sv-SE" sz="1600">
                <a:cs typeface="Arial"/>
              </a:rPr>
              <a:t>Ungefär 53 % av bedömningarna av servicebehov slutförs inom tre månader.</a:t>
            </a:r>
          </a:p>
          <a:p>
            <a:endParaRPr lang="sv-SE" sz="1600" dirty="0">
              <a:cs typeface="Arial"/>
            </a:endParaRPr>
          </a:p>
          <a:p>
            <a:r>
              <a:rPr lang="sv-SE" sz="1600">
                <a:cs typeface="Arial"/>
              </a:rPr>
              <a:t>Under perioden hade socialarbetarna cirka 29 kunder per anställd.</a:t>
            </a:r>
          </a:p>
          <a:p>
            <a:endParaRPr lang="sv-SE" sz="1600">
              <a:cs typeface="Arial"/>
            </a:endParaRPr>
          </a:p>
          <a:p>
            <a:r>
              <a:rPr lang="sv-SE" sz="1600">
                <a:cs typeface="Arial"/>
              </a:rPr>
              <a:t>Organisationsförändringen syftar till att förbättra förebyggande tjänster. Användningen av kompletterande tjänster har ökat.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Organisationsförändringen inom barn- och familjetjänsterna syftar till att främja förebyggande tjänster. I framtiden skulle allt färre kunder styras till korrigerande tjänster, och kunderna skulle få den vägledning och det stöd de behöver i rätt tid, vilket förhindrar att de behöver de tyngsta tjänsterna.​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400">
              <a:solidFill>
                <a:srgbClr val="213A8F"/>
              </a:solidFill>
              <a:latin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Ibruktagningen</a:t>
            </a: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det nya klient- och patientdatasystemet, i oktober, har medfört vissa utmaningar gällande statistikföringen.</a:t>
            </a:r>
          </a:p>
        </p:txBody>
      </p:sp>
    </p:spTree>
    <p:extLst>
      <p:ext uri="{BB962C8B-B14F-4D97-AF65-F5344CB8AC3E}">
        <p14:creationId xmlns:p14="http://schemas.microsoft.com/office/powerpoint/2010/main" val="850637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err="1"/>
              <a:t>Säkerhet</a:t>
            </a:r>
            <a:r>
              <a:rPr lang="fi-FI" b="1"/>
              <a:t> </a:t>
            </a:r>
            <a:r>
              <a:rPr lang="fi-FI" b="1" err="1"/>
              <a:t>och</a:t>
            </a:r>
            <a:r>
              <a:rPr lang="fi-FI" b="1"/>
              <a:t> </a:t>
            </a:r>
            <a:r>
              <a:rPr lang="fi-FI" b="1" err="1"/>
              <a:t>kvalitet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14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6.5.2026</a:t>
            </a:r>
          </a:p>
          <a:p>
            <a:pPr>
              <a:lnSpc>
                <a:spcPct val="150000"/>
              </a:lnSpc>
            </a:pPr>
            <a:r>
              <a:rPr lang="sv-SE" sz="1400" b="1"/>
              <a:t>Alla anmälningar: 100 </a:t>
            </a:r>
            <a:r>
              <a:rPr lang="sv-SE" sz="1400"/>
              <a:t>(64)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Väntar på handläggning: 15 </a:t>
            </a:r>
            <a:r>
              <a:rPr lang="sv-SE" sz="1400"/>
              <a:t>(15%)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Väntar på tilläggsinformation: 0</a:t>
            </a:r>
            <a:r>
              <a:rPr lang="sv-SE" sz="1400"/>
              <a:t> (0%)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Under handläggning: 13</a:t>
            </a:r>
            <a:r>
              <a:rPr lang="sv-SE" sz="1400"/>
              <a:t> (13%)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Färdig: 72</a:t>
            </a:r>
            <a:r>
              <a:rPr lang="sv-SE" sz="1400"/>
              <a:t> (72%)</a:t>
            </a: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händelse</a:t>
            </a:r>
            <a:endParaRPr lang="en-US" sz="1600" b="1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55&#10;Januari - April 2024 62&#10;Januari-April 2025&#10;Maj - Augusti 2023 67&#10;Maj - Augusti 2024 71&#10;Maj-Augusti 2025 &#10;September - December 2023 82 September - December 2024 55&#10;September-December 2025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89703162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00A174"/>
                </a:solidFill>
              </a:rPr>
              <a:t>De vanligaste anmälningstyperna:</a:t>
            </a:r>
          </a:p>
          <a:p>
            <a:pPr marL="342900" indent="-342900">
              <a:buFontTx/>
              <a:buAutoNum type="arabicPeriod"/>
            </a:pPr>
            <a:r>
              <a:rPr lang="sv-SE" sz="1600">
                <a:cs typeface="Arial"/>
              </a:rPr>
              <a:t>Förknippad med ordnande av och tillgång till vård/service</a:t>
            </a:r>
          </a:p>
          <a:p>
            <a:pPr marL="342900" indent="-342900">
              <a:buFontTx/>
              <a:buAutoNum type="arabicPeriod"/>
            </a:pPr>
            <a:r>
              <a:rPr lang="fi-FI" sz="1600" err="1">
                <a:cs typeface="Arial"/>
              </a:rPr>
              <a:t>Informationsflöde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eller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informationshantering</a:t>
            </a:r>
            <a:endParaRPr lang="fi-FI"/>
          </a:p>
          <a:p>
            <a:pPr marL="342900" indent="-342900">
              <a:buAutoNum type="arabicPeriod"/>
            </a:pPr>
            <a:r>
              <a:rPr lang="sv-SE" sz="1600">
                <a:cs typeface="Arial"/>
              </a:rPr>
              <a:t>Förknippad med läkemedels- och vätskebehandling</a:t>
            </a: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b="1">
              <a:solidFill>
                <a:srgbClr val="00A174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anmälningar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om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negativ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händelse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från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klienter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eller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anhöriga</a:t>
            </a:r>
            <a:endParaRPr lang="en-US" sz="1600" b="1">
              <a:solidFill>
                <a:schemeClr val="accent5"/>
              </a:solidFill>
            </a:endParaRPr>
          </a:p>
        </p:txBody>
      </p:sp>
      <p:graphicFrame>
        <p:nvGraphicFramePr>
          <p:cNvPr id="4" name="Chart 3" descr="Diagram: Antal anmälan om negativ händelse från klienter&#10;Januari - April 2023 6&#10;Januari - April 2024 12&#10;Januari - April 2025&#10;Maj - Augusti 2023 12&#10;Maj - Augusti 2024 14&#10;Maj - Augusti 2025&#10;September - December 2023 12 September - December 2024 10&#10;September - December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88001944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0 </a:t>
            </a:r>
            <a:r>
              <a:rPr lang="fi-FI" sz="2400">
                <a:cs typeface="Arial"/>
              </a:rPr>
              <a:t>(0)</a:t>
            </a:r>
            <a:endParaRPr lang="fi-FI" sz="3600"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4608000"/>
            <a:ext cx="24498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Antal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socialombud</a:t>
            </a:r>
            <a:endParaRPr lang="en-US" sz="1600" b="1">
              <a:solidFill>
                <a:srgbClr val="00A174"/>
              </a:solidFill>
              <a:latin typeface="Arial" panose="020B06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/>
          </p:cNvSpPr>
          <p:nvPr/>
        </p:nvSpPr>
        <p:spPr>
          <a:xfrm>
            <a:off x="6716315" y="5901367"/>
            <a:ext cx="2449853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10</a:t>
            </a:r>
            <a:r>
              <a:rPr lang="fi-FI" sz="2000" dirty="0">
                <a:cs typeface="Arial"/>
              </a:rPr>
              <a:t> </a:t>
            </a:r>
            <a:r>
              <a:rPr lang="fi-FI" sz="2400" dirty="0">
                <a:cs typeface="Arial"/>
              </a:rPr>
              <a:t>(11)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67922" y="4608000"/>
            <a:ext cx="2841336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600" b="1">
                <a:solidFill>
                  <a:srgbClr val="00A174"/>
                </a:solidFill>
              </a:rPr>
              <a:t>Korrigerande åtgärder</a:t>
            </a:r>
          </a:p>
          <a:p>
            <a:r>
              <a:rPr lang="sv-SE" sz="1400"/>
              <a:t>Satsning på personalstruktur, rekrytering inom socialvården då lagstadgade tidsfrister inte uppnås och  personaldimensioneringen inte uppfylls.</a:t>
            </a:r>
            <a:endParaRPr lang="fi-FI" sz="1400"/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3DF6D9B-83E1-2213-EF01-5DC7A7E952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cxnSp>
        <p:nvCxnSpPr>
          <p:cNvPr id="23" name="Straight Arrow Connector 22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02C04B70-39F3-54AA-80AE-39C86898CA8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4981770" y="3801946"/>
            <a:ext cx="580830" cy="44600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314056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250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256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</a:p>
        </p:txBody>
      </p: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68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(66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4,41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 dirty="0">
                <a:solidFill>
                  <a:srgbClr val="213A8F"/>
                </a:solidFill>
                <a:latin typeface="Calibri" panose="020F0502020204030204"/>
              </a:rPr>
              <a:t>4,56</a:t>
            </a:r>
            <a:r>
              <a:rPr kumimoji="0" lang="fi-FI" sz="1400" b="1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ko-KR" altLang="en-US" sz="1400" b="1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4,47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4,37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4,43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4,55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4,42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4,46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4,27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4,44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4,43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4,51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4,38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4,56)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4,59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4,76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-Vänlighet och bemötande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-Bra vård och service</a:t>
            </a:r>
            <a:endParaRPr kumimoji="0" lang="fi-FI" sz="14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-Väntetider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400">
                <a:solidFill>
                  <a:srgbClr val="213A8F"/>
                </a:solidFill>
                <a:latin typeface="Arial" panose="020B0604020202020204"/>
                <a:cs typeface="Arial"/>
              </a:rPr>
              <a:t>-</a:t>
            </a:r>
            <a:r>
              <a:rPr kumimoji="0" lang="sv-SE" sz="14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Svarstider och tillgänglighet till telefontjänster</a:t>
            </a:r>
            <a:endParaRPr kumimoji="0" lang="fi-FI" sz="14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4712459"/>
            <a:ext cx="18205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Antal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anmärkningar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och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klagomål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331694" y="5462943"/>
            <a:ext cx="196232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err="1">
                <a:latin typeface="Arial" panose="020B0604020202020204"/>
              </a:rPr>
              <a:t>Primärvård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>
                <a:latin typeface="Arial" panose="020B0604020202020204"/>
              </a:rPr>
              <a:t>2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 </a:t>
            </a:r>
            <a:br>
              <a:rPr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</a:rPr>
            </a:br>
            <a:r>
              <a:rPr lang="fi-FI" sz="1600" err="1">
                <a:latin typeface="Arial" panose="020B0604020202020204"/>
              </a:rPr>
              <a:t>Specialsjukvård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x 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err="1">
                <a:latin typeface="Arial" panose="020B0604020202020204"/>
              </a:rPr>
              <a:t>Socialvård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x </a:t>
            </a:r>
            <a:endParaRPr kumimoji="0" lang="en-US" sz="1800" b="0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1205433" y="1323453"/>
            <a:ext cx="5111142" cy="2801980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26776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r>
              <a:rPr lang="sv-SE" sz="1400">
                <a:latin typeface="+mj-lt"/>
              </a:rPr>
              <a:t>Klienten och anhöriga har möjlighet att boka tider elektroniskt inom hälsovårdstjänster.​</a:t>
            </a:r>
          </a:p>
          <a:p>
            <a:r>
              <a:rPr lang="sv-SE" sz="1400">
                <a:latin typeface="+mj-lt"/>
              </a:rPr>
              <a:t>Buddy Healthcare applikation till stöd för barnets vårdstig inom specialsjukvård.​</a:t>
            </a:r>
          </a:p>
          <a:p>
            <a:endParaRPr lang="sv-SE" sz="1400" dirty="0">
              <a:latin typeface="+mj-lt"/>
              <a:cs typeface="Arial"/>
            </a:endParaRPr>
          </a:p>
          <a:p>
            <a:r>
              <a:rPr lang="sv-SE" sz="1400">
                <a:latin typeface="Arial"/>
                <a:cs typeface="Arial"/>
              </a:rPr>
              <a:t>Voxit-enkät till familjer: ”Vad behöver barn, unga och familjer?”, hösten 2025. Resultaten publicerades i början av 2026.</a:t>
            </a:r>
          </a:p>
          <a:p>
            <a:endParaRPr lang="sv-SE" sz="1400" dirty="0">
              <a:latin typeface="+mj-lt"/>
              <a:cs typeface="Arial"/>
            </a:endParaRPr>
          </a:p>
          <a:p>
            <a:endParaRPr lang="sv-SE" sz="1400" dirty="0">
              <a:latin typeface="+mj-lt"/>
              <a:cs typeface="Arial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r>
              <a:rPr lang="sv-SE" sz="1400">
                <a:latin typeface="+mj-lt"/>
              </a:rPr>
              <a:t>Förnyelse av familjeförberedelsehelheten​</a:t>
            </a:r>
          </a:p>
          <a:p>
            <a:pPr lvl="0"/>
            <a:r>
              <a:rPr lang="sv-SE" sz="1400">
                <a:latin typeface="+mj-lt"/>
              </a:rPr>
              <a:t>Föra barnet på tal – verksamhetsmodell​</a:t>
            </a:r>
          </a:p>
          <a:p>
            <a:pPr lvl="0"/>
            <a:r>
              <a:rPr lang="sv-SE" sz="1400">
                <a:latin typeface="+mj-lt"/>
              </a:rPr>
              <a:t>Familjecentrens träffpunktsverksamhet​</a:t>
            </a:r>
          </a:p>
          <a:p>
            <a:pPr lvl="0"/>
            <a:r>
              <a:rPr lang="sv-SE" sz="1400">
                <a:latin typeface="+mj-lt"/>
              </a:rPr>
              <a:t>Småbarnspedagogikens läkemedelsplan​</a:t>
            </a:r>
          </a:p>
          <a:p>
            <a:pPr lvl="0"/>
            <a:endParaRPr lang="sv-SE" sz="1400" dirty="0">
              <a:latin typeface="+mj-lt"/>
              <a:cs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138499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Klienter, erfarenhetsexperter eller ett kundråd är involverade i utvecklingen och utvärderingen av tjänsterna:</a:t>
            </a:r>
          </a:p>
          <a:p>
            <a:r>
              <a:rPr lang="sv-SE" sz="1400"/>
              <a:t>​</a:t>
            </a:r>
          </a:p>
          <a:p>
            <a:endParaRPr lang="sv-SE" sz="1400"/>
          </a:p>
          <a:p>
            <a:r>
              <a:rPr lang="sv-SE" sz="1400"/>
              <a:t>Digitala tjänstekanaler för barn, unga och familjer.</a:t>
            </a:r>
            <a:endParaRPr lang="fi-FI" sz="1400" strike="sngStrike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>
              <a:latin typeface="+mj-lt"/>
            </a:endParaRPr>
          </a:p>
          <a:p>
            <a:pPr lvl="0"/>
            <a:r>
              <a:rPr lang="sv-SE" sz="1400">
                <a:latin typeface="+mj-lt"/>
              </a:rPr>
              <a:t>Alla anmälningar och kontakter diskuteras mångprofessionellt på enheterna. Händelserna analyseras och åtgärder vidtas vid behov. Anmälaren kontaktas personligen om anmälaren så önskar.</a:t>
            </a:r>
            <a:endParaRPr lang="en-US" sz="14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/>
          </p:cNvSpPr>
          <p:nvPr/>
        </p:nvSpPr>
        <p:spPr>
          <a:xfrm>
            <a:off x="1202851" y="1656000"/>
            <a:ext cx="2040080" cy="22222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>
                <a:solidFill>
                  <a:schemeClr val="accent5"/>
                </a:solidFill>
              </a:rPr>
              <a:t>Personalstyrka</a:t>
            </a:r>
          </a:p>
          <a:p>
            <a:r>
              <a:rPr lang="sv-SE" sz="1600"/>
              <a:t>Personal: 556(543)</a:t>
            </a:r>
            <a:endParaRPr lang="sv-SE" sz="1600">
              <a:cs typeface="Arial"/>
            </a:endParaRPr>
          </a:p>
          <a:p>
            <a:r>
              <a:rPr lang="sv-SE" sz="1600" dirty="0"/>
              <a:t>Fastanställda: </a:t>
            </a:r>
            <a:r>
              <a:rPr lang="sv-SE" sz="1600"/>
              <a:t>475(457​)</a:t>
            </a:r>
            <a:endParaRPr lang="sv-SE" sz="1600">
              <a:cs typeface="Arial"/>
            </a:endParaRPr>
          </a:p>
          <a:p>
            <a:r>
              <a:rPr lang="sv-SE" sz="1600"/>
              <a:t>Vikarier: 52 (53​)</a:t>
            </a:r>
            <a:endParaRPr lang="sv-SE" sz="1600">
              <a:cs typeface="Arial"/>
            </a:endParaRPr>
          </a:p>
          <a:p>
            <a:r>
              <a:rPr lang="sv-SE" sz="1600" dirty="0"/>
              <a:t>VOV (befriad från </a:t>
            </a:r>
            <a:r>
              <a:rPr lang="sv-SE" sz="1600"/>
              <a:t>egen tjänst): 29 (33)</a:t>
            </a:r>
            <a:endParaRPr lang="sv-SE" sz="160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/>
          </p:cNvSpPr>
          <p:nvPr/>
        </p:nvSpPr>
        <p:spPr>
          <a:xfrm>
            <a:off x="3350630" y="1656000"/>
            <a:ext cx="3457332" cy="233910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>
                <a:solidFill>
                  <a:schemeClr val="accent5"/>
                </a:solidFill>
              </a:rPr>
              <a:t>Arbetarsäkerhetsanmälningar via HaiPro</a:t>
            </a:r>
            <a:endParaRPr lang="fi-FI" sz="1600" b="1">
              <a:solidFill>
                <a:schemeClr val="accent5"/>
              </a:solidFill>
            </a:endParaRPr>
          </a:p>
          <a:p>
            <a:endParaRPr lang="fi-FI" sz="1600" baseline="0"/>
          </a:p>
          <a:p>
            <a:r>
              <a:rPr lang="fi-FI" sz="1600" baseline="0" dirty="0"/>
              <a:t>Antal anmälningar</a:t>
            </a:r>
            <a:r>
              <a:rPr lang="fi-FI" sz="1600" baseline="0"/>
              <a:t>:</a:t>
            </a:r>
            <a:r>
              <a:rPr lang="fi-FI" sz="1600"/>
              <a:t> 33 (39)</a:t>
            </a:r>
            <a:endParaRPr lang="fi-FI" sz="1600" baseline="0">
              <a:cs typeface="Arial"/>
            </a:endParaRPr>
          </a:p>
          <a:p>
            <a:endParaRPr lang="fi-FI" baseline="0"/>
          </a:p>
          <a:p>
            <a:r>
              <a:rPr lang="fi-FI" sz="1600"/>
              <a:t>De vanligaste</a:t>
            </a:r>
            <a:r>
              <a:rPr lang="fi-FI" sz="1600" dirty="0"/>
              <a:t> </a:t>
            </a:r>
            <a:r>
              <a:rPr lang="fi-FI" sz="1600"/>
              <a:t>typerna av händelser: 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/>
              <a:t>Hot eller</a:t>
            </a:r>
            <a:r>
              <a:rPr lang="fi-FI" sz="1600" dirty="0"/>
              <a:t> </a:t>
            </a:r>
            <a:r>
              <a:rPr lang="fi-FI" sz="1600"/>
              <a:t>våld</a:t>
            </a:r>
            <a:r>
              <a:rPr lang="fi-FI" sz="1600" dirty="0"/>
              <a:t> 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>
                <a:cs typeface="Arial"/>
              </a:rPr>
              <a:t>Fall, halka</a:t>
            </a:r>
          </a:p>
          <a:p>
            <a:pPr marL="342900" indent="-342900">
              <a:buAutoNum type="arabicPeriod"/>
            </a:pPr>
            <a:r>
              <a:rPr lang="fi-FI" sz="1600">
                <a:cs typeface="Arial"/>
              </a:rPr>
              <a:t>Annat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A221FA-DDA1-8B29-CCDC-A7059166AB98}"/>
              </a:ext>
            </a:extLst>
          </p:cNvPr>
          <p:cNvSpPr txBox="1">
            <a:spLocks/>
          </p:cNvSpPr>
          <p:nvPr/>
        </p:nvSpPr>
        <p:spPr>
          <a:xfrm>
            <a:off x="6915661" y="1656000"/>
            <a:ext cx="5297748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Förverkligad lagstadgad personaldimensionering</a:t>
            </a:r>
          </a:p>
          <a:p>
            <a:r>
              <a:rPr lang="sv-SE" sz="1400">
                <a:effectLst/>
                <a:cs typeface="Arial" panose="020B0604020202020204"/>
              </a:rPr>
              <a:t>Barnskyddets personaldimensionering xx klienter/</a:t>
            </a:r>
            <a:r>
              <a:rPr lang="sv-SE" sz="1400" err="1">
                <a:effectLst/>
                <a:cs typeface="Arial" panose="020B0604020202020204"/>
              </a:rPr>
              <a:t>soc</a:t>
            </a:r>
            <a:r>
              <a:rPr lang="sv-SE" sz="1400">
                <a:effectLst/>
                <a:cs typeface="Arial" panose="020B0604020202020204"/>
              </a:rPr>
              <a:t> </a:t>
            </a:r>
            <a:r>
              <a:rPr lang="sv-SE" sz="1400" err="1">
                <a:effectLst/>
                <a:cs typeface="Arial" panose="020B0604020202020204"/>
              </a:rPr>
              <a:t>arb</a:t>
            </a:r>
            <a:r>
              <a:rPr lang="sv-SE" sz="1400">
                <a:effectLst/>
                <a:cs typeface="Arial" panose="020B0604020202020204"/>
              </a:rPr>
              <a:t> (max 35)​</a:t>
            </a:r>
          </a:p>
          <a:p>
            <a:r>
              <a:rPr lang="sv-SE" sz="1400">
                <a:effectLst/>
                <a:cs typeface="Arial" panose="020B0604020202020204"/>
              </a:rPr>
              <a:t>Mödrarådgivning </a:t>
            </a:r>
            <a:r>
              <a:rPr lang="sv-SE" sz="1400">
                <a:cs typeface="Arial" panose="020B0604020202020204"/>
              </a:rPr>
              <a:t>60 </a:t>
            </a:r>
            <a:r>
              <a:rPr lang="sv-SE" sz="1400">
                <a:effectLst/>
                <a:cs typeface="Arial" panose="020B0604020202020204"/>
              </a:rPr>
              <a:t>gravida/hälsovårdare (min 38-max 76​</a:t>
            </a:r>
          </a:p>
          <a:p>
            <a:r>
              <a:rPr lang="sv-SE" sz="1400">
                <a:effectLst/>
                <a:cs typeface="Arial" panose="020B0604020202020204"/>
              </a:rPr>
              <a:t>Barnrådgivning </a:t>
            </a:r>
            <a:r>
              <a:rPr lang="sv-SE" sz="1400">
                <a:cs typeface="Arial" panose="020B0604020202020204"/>
              </a:rPr>
              <a:t>250 barn</a:t>
            </a:r>
            <a:r>
              <a:rPr lang="sv-SE" sz="1400">
                <a:effectLst/>
                <a:cs typeface="Arial" panose="020B0604020202020204"/>
              </a:rPr>
              <a:t>/hälsovårdare (max 320)​</a:t>
            </a:r>
          </a:p>
          <a:p>
            <a:r>
              <a:rPr lang="sv-SE" sz="1400">
                <a:effectLst/>
                <a:cs typeface="Arial" panose="020B0604020202020204"/>
              </a:rPr>
              <a:t>Skolhälsovård </a:t>
            </a:r>
            <a:r>
              <a:rPr lang="sv-SE" sz="1400">
                <a:cs typeface="Arial" panose="020B0604020202020204"/>
              </a:rPr>
              <a:t>402</a:t>
            </a:r>
            <a:r>
              <a:rPr lang="sv-SE" sz="1400">
                <a:effectLst/>
                <a:cs typeface="Arial" panose="020B0604020202020204"/>
              </a:rPr>
              <a:t> elever/hälsovårdare (max 460)​</a:t>
            </a:r>
          </a:p>
          <a:p>
            <a:r>
              <a:rPr lang="sv-SE" sz="1400">
                <a:effectLst/>
                <a:cs typeface="Arial" panose="020B0604020202020204"/>
              </a:rPr>
              <a:t>Studerandehälsovård </a:t>
            </a:r>
            <a:r>
              <a:rPr lang="sv-SE" sz="1400">
                <a:cs typeface="Arial" panose="020B0604020202020204"/>
              </a:rPr>
              <a:t>530</a:t>
            </a:r>
            <a:r>
              <a:rPr lang="sv-SE" sz="1400">
                <a:effectLst/>
                <a:cs typeface="Arial" panose="020B0604020202020204"/>
              </a:rPr>
              <a:t> </a:t>
            </a:r>
            <a:r>
              <a:rPr lang="sv-SE" sz="1400" err="1">
                <a:effectLst/>
                <a:cs typeface="Arial" panose="020B0604020202020204"/>
              </a:rPr>
              <a:t>stud</a:t>
            </a:r>
            <a:r>
              <a:rPr lang="sv-SE" sz="1400">
                <a:effectLst/>
                <a:cs typeface="Arial" panose="020B0604020202020204"/>
              </a:rPr>
              <a:t>/hälsovårdare (max. 570),​</a:t>
            </a:r>
          </a:p>
          <a:p>
            <a:r>
              <a:rPr lang="sv-SE" sz="1400">
                <a:effectLst/>
                <a:cs typeface="Arial" panose="020B0604020202020204"/>
              </a:rPr>
              <a:t>Elevvårdens psykologer 1/780 uppfyller ej kraven, kompletteras med köptjänster, kuratorerna 1/670 uppfyller kraven totalt sett.</a:t>
            </a:r>
            <a:endParaRPr lang="fi-FI" sz="1400">
              <a:effectLst/>
              <a:cs typeface="Arial" panose="020B0604020202020204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2040080" cy="16619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err="1">
                <a:solidFill>
                  <a:schemeClr val="accent5"/>
                </a:solidFill>
              </a:rPr>
              <a:t>Sjukfrånvarodagar</a:t>
            </a:r>
            <a:r>
              <a:rPr lang="fi-FI" sz="1600" b="1">
                <a:solidFill>
                  <a:schemeClr val="accent5"/>
                </a:solidFill>
              </a:rPr>
              <a:t>/</a:t>
            </a:r>
            <a:r>
              <a:rPr lang="fi-FI" sz="1600" b="1" err="1">
                <a:solidFill>
                  <a:schemeClr val="accent5"/>
                </a:solidFill>
              </a:rPr>
              <a:t>anställningsdagar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</a:p>
          <a:p>
            <a:endParaRPr lang="fi-FI" sz="1400" b="1"/>
          </a:p>
          <a:p>
            <a:endParaRPr lang="fi-FI" b="1">
              <a:cs typeface="Arial"/>
            </a:endParaRPr>
          </a:p>
          <a:p>
            <a:endParaRPr lang="fi-FI" b="1">
              <a:cs typeface="Arial"/>
            </a:endParaRPr>
          </a:p>
          <a:p>
            <a:pPr algn="ctr"/>
            <a:r>
              <a:rPr lang="fi-FI" sz="2000" b="1">
                <a:cs typeface="Arial"/>
              </a:rPr>
              <a:t>4,5% (4,5%)​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4210969" y="6038700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>
                <a:solidFill>
                  <a:srgbClr val="213A8F"/>
                </a:solidFill>
                <a:latin typeface="Arial" panose="020B0604020202020204"/>
                <a:cs typeface="Arial"/>
              </a:rPr>
              <a:t>15 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11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6855829" y="4559135"/>
            <a:ext cx="5297748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Åtgärder som främjar arbetarnas välmående</a:t>
            </a:r>
          </a:p>
          <a:p>
            <a:r>
              <a:rPr lang="sv-SE" sz="1600">
                <a:effectLst/>
                <a:cs typeface="Arial" panose="020B0604020202020204"/>
              </a:rPr>
              <a:t>Aktivt ledarskap, personalens delaktighet,​ stöder en kultur där man </a:t>
            </a:r>
            <a:r>
              <a:rPr lang="sv-SE" sz="1600">
                <a:cs typeface="Arial" panose="020B0604020202020204"/>
              </a:rPr>
              <a:t>hjälper</a:t>
            </a:r>
            <a:r>
              <a:rPr lang="sv-SE" sz="1600">
                <a:effectLst/>
                <a:cs typeface="Arial" panose="020B0604020202020204"/>
              </a:rPr>
              <a:t>, stöder varandra och planerar    verksamhet och förändringar  tillsammans mångprofessionellt. Regelbundna arbetsplatsmöten,</a:t>
            </a:r>
            <a:r>
              <a:rPr lang="sv-SE" sz="1600">
                <a:cs typeface="Arial" panose="020B0604020202020204"/>
              </a:rPr>
              <a:t> </a:t>
            </a:r>
            <a:r>
              <a:rPr lang="sv-SE" sz="1600">
                <a:effectLst/>
                <a:cs typeface="Arial" panose="020B0604020202020204"/>
              </a:rPr>
              <a:t>klara direktiv och överenskommelser. ​ Utvecklingssamtal, en god introduktion.​</a:t>
            </a:r>
          </a:p>
          <a:p>
            <a:r>
              <a:rPr lang="sv-SE" sz="1600">
                <a:effectLst/>
                <a:cs typeface="Arial" panose="020B0604020202020204"/>
              </a:rPr>
              <a:t>Tidigt stöd och arbetshandledning. </a:t>
            </a:r>
            <a:r>
              <a:rPr lang="sv-SE" sz="1600" err="1">
                <a:effectLst/>
                <a:cs typeface="Arial" panose="020B0604020202020204"/>
              </a:rPr>
              <a:t>Tyky</a:t>
            </a:r>
            <a:r>
              <a:rPr lang="sv-SE" sz="1600">
                <a:effectLst/>
                <a:cs typeface="Arial" panose="020B0604020202020204"/>
              </a:rPr>
              <a:t>-verksamhet.</a:t>
            </a:r>
            <a:endParaRPr lang="fi-FI" sz="1600">
              <a:effectLst/>
              <a:cs typeface="Arial" panose="020B060402020202020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9AB6A8-8DFD-32F9-F813-7199B633096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675" t="2749" r="15987" b="36779"/>
          <a:stretch/>
        </p:blipFill>
        <p:spPr>
          <a:xfrm>
            <a:off x="3578063" y="4570363"/>
            <a:ext cx="2942633" cy="1459042"/>
          </a:xfrm>
          <a:prstGeom prst="rect">
            <a:avLst/>
          </a:prstGeom>
        </p:spPr>
      </p:pic>
      <p:cxnSp>
        <p:nvCxnSpPr>
          <p:cNvPr id="5" name="Straight Arrow Connector 4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DD2B614F-FB28-094C-EEFA-AC117169FE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5049379" y="5202000"/>
            <a:ext cx="75514" cy="58477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6bfd946-06b4-417f-9fcd-3138f4a5bdbf">
      <UserInfo>
        <DisplayName/>
        <AccountId xsi:nil="true"/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56DDD6A59D75C46BC3F25CFEB77FB8E" ma:contentTypeVersion="6" ma:contentTypeDescription="Skapa ett nytt dokument." ma:contentTypeScope="" ma:versionID="1a5241f37007fd7c13cc9bad5fddf54c">
  <xsd:schema xmlns:xsd="http://www.w3.org/2001/XMLSchema" xmlns:xs="http://www.w3.org/2001/XMLSchema" xmlns:p="http://schemas.microsoft.com/office/2006/metadata/properties" xmlns:ns2="288c518c-0498-40ce-baa2-d6600c8cec9f" xmlns:ns3="36bfd946-06b4-417f-9fcd-3138f4a5bdbf" targetNamespace="http://schemas.microsoft.com/office/2006/metadata/properties" ma:root="true" ma:fieldsID="239507580ff94e7086e453361839442f" ns2:_="" ns3:_="">
    <xsd:import namespace="288c518c-0498-40ce-baa2-d6600c8cec9f"/>
    <xsd:import namespace="36bfd946-06b4-417f-9fcd-3138f4a5bd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8c518c-0498-40ce-baa2-d6600c8cec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bfd946-06b4-417f-9fcd-3138f4a5bdb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288c518c-0498-40ce-baa2-d6600c8cec9f"/>
    <ds:schemaRef ds:uri="36bfd946-06b4-417f-9fcd-3138f4a5bdb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1FBA647-9285-4039-88AD-3F785F4EE38C}">
  <ds:schemaRefs>
    <ds:schemaRef ds:uri="288c518c-0498-40ce-baa2-d6600c8cec9f"/>
    <ds:schemaRef ds:uri="36bfd946-06b4-417f-9fcd-3138f4a5bdb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Application>Microsoft Office PowerPoint</Application>
  <PresentationFormat>Widescreen</PresentationFormat>
  <Slides>7</Slides>
  <Notes>2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OVHP_teema</vt:lpstr>
      <vt:lpstr>1_OVHP_teema</vt:lpstr>
      <vt:lpstr>Rapportering av egenkontroll</vt:lpstr>
      <vt:lpstr>Tillgänglighet hälsovård</vt:lpstr>
      <vt:lpstr>Tillgänglighet socialvård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revision>100</cp:revision>
  <dcterms:created xsi:type="dcterms:W3CDTF">2023-11-14T05:41:58Z</dcterms:created>
  <dcterms:modified xsi:type="dcterms:W3CDTF">2026-05-21T11:55:36Z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0x010100556DDD6A59D75C46BC3F25CFEB77FB8E</vt:lpwstr>
  </property>
  <property fmtid="{D5CDD505-2E9C-101B-9397-08002B2CF9AE}" pid="3" name="MediaServiceImageTags">
    <vt:lpwstr/>
  </property>
  <property fmtid="{D5CDD505-2E9C-101B-9397-08002B2CF9AE}" pid="4" name="Order">
    <vt:r8>247500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