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271CD-6E24-45B2-AD06-0933CB67D0E6}" v="23" dt="2026-05-26T08:43:08.568"/>
    <p1510:client id="{D313462D-5B7F-DF4C-1C9B-1848F682747C}" v="786" dt="2026-05-26T08:15:05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1296</c:v>
                </c:pt>
                <c:pt idx="1">
                  <c:v>1243</c:v>
                </c:pt>
                <c:pt idx="2">
                  <c:v>1491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52-4B5D-9D8E-E81F11D107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52-4B5D-9D8E-E81F11D10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11.jpeg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Resultatområde: Boendeservice med heldygnsomsorg (HEBO)</a:t>
            </a:r>
          </a:p>
          <a:p>
            <a:r>
              <a:rPr lang="fi-FI"/>
              <a:t>Period som rapporteras: 1 – 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(5-8/2025)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0433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Köer till boendeenheter, målsättning under 3 mån</a:t>
            </a:r>
          </a:p>
          <a:p>
            <a:endParaRPr lang="fi-FI" sz="1400"/>
          </a:p>
          <a:p>
            <a:r>
              <a:rPr lang="fi-FI" sz="1400"/>
              <a:t>2,58 mån (2,58 mån 9 - 12/2025)</a:t>
            </a:r>
            <a:endParaRPr lang="fi-FI" sz="1400">
              <a:solidFill>
                <a:schemeClr val="accent6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7853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Prestationer:</a:t>
            </a:r>
          </a:p>
          <a:p>
            <a:r>
              <a:rPr lang="fi-FI" sz="1400">
                <a:cs typeface="Arial"/>
              </a:rPr>
              <a:t>Boendeservice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beläggning 97,95% (97,99% 9-12/2025)</a:t>
            </a:r>
          </a:p>
          <a:p>
            <a:r>
              <a:rPr lang="fi-FI" sz="1400">
                <a:cs typeface="Arial"/>
              </a:rPr>
              <a:t>   Intervallavdelningar 89,95% (88,77% 9-        </a:t>
            </a:r>
          </a:p>
          <a:p>
            <a:r>
              <a:rPr lang="fi-FI" sz="1400">
                <a:cs typeface="Arial"/>
              </a:rPr>
              <a:t>      12/2025)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Tre (3)</a:t>
            </a:r>
            <a:r>
              <a:rPr lang="fi-FI" sz="1400">
                <a:ea typeface="+mn-lt"/>
                <a:cs typeface="+mn-lt"/>
              </a:rPr>
              <a:t> intervallplatser varit stängda   pga personalbrist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latin typeface="Arial"/>
                <a:cs typeface="Arial"/>
              </a:rPr>
              <a:t>Tilläggsplatser har köpts via direktupphandling av  privata producenter </a:t>
            </a:r>
          </a:p>
          <a:p>
            <a:pPr marL="285750" indent="-285750">
              <a:buFont typeface="Calibri"/>
              <a:buChar char="-"/>
            </a:pPr>
            <a:endParaRPr lang="fi-FI" sz="14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3858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 åtgärder:</a:t>
            </a:r>
          </a:p>
          <a:p>
            <a:pPr marL="285750" indent="-285750">
              <a:buFont typeface="Calibri"/>
              <a:buChar char="-"/>
            </a:pPr>
            <a:endParaRPr lang="fi-FI" sz="1600">
              <a:cs typeface="Arial"/>
            </a:endParaRPr>
          </a:p>
          <a:p>
            <a:r>
              <a:rPr lang="fi-FI" sz="1600" b="1">
                <a:cs typeface="Arial"/>
              </a:rPr>
              <a:t>Boendeservice</a:t>
            </a:r>
          </a:p>
          <a:p>
            <a:pPr marL="285750" indent="-285750">
              <a:buFont typeface="Calibri"/>
              <a:buChar char="-"/>
            </a:pPr>
            <a:r>
              <a:rPr lang="fi-FI" sz="1600">
                <a:cs typeface="Arial"/>
              </a:rPr>
              <a:t>Effektivare använding av intervallplatserna på mitten området.Där äe beläggningsgraden lägst. Arbetsgrupp.</a:t>
            </a:r>
          </a:p>
          <a:p>
            <a:pPr marL="285750" indent="-285750">
              <a:buFont typeface="Calibri"/>
              <a:buChar char="-"/>
            </a:pP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Utvidgning av gemenskapsboenden pågår. </a:t>
            </a:r>
          </a:p>
          <a:p>
            <a:pPr marL="285750" indent="-285750">
              <a:buFont typeface="Calibri"/>
              <a:buChar char="-"/>
            </a:pP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Sju (7) intervallplatser har tillfälligt omvandlats till dygnet runt-serviceboende i Vasa.</a:t>
            </a:r>
            <a:endParaRPr lang="fi-FI" sz="1600">
              <a:solidFill>
                <a:srgbClr val="213A8F"/>
              </a:solidFill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Mariahemmet i Kaskö stängdes i januari 2026.</a:t>
            </a: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endParaRPr lang="fi-FI" sz="16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defRPr/>
            </a:pPr>
            <a:endParaRPr lang="sv-SE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399877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76000" y="4106770"/>
            <a:ext cx="3492000" cy="1766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Jämlikhet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600" b="1"/>
          </a:p>
          <a:p>
            <a:r>
              <a:rPr lang="fi-FI" sz="1400" err="1"/>
              <a:t>Fortfarande</a:t>
            </a:r>
            <a:r>
              <a:rPr lang="fi-FI" sz="1400"/>
              <a:t> </a:t>
            </a:r>
            <a:r>
              <a:rPr lang="fi-FI" sz="1400" err="1"/>
              <a:t>områdesskillnader</a:t>
            </a:r>
            <a:r>
              <a:rPr lang="fi-FI" sz="1400"/>
              <a:t> i </a:t>
            </a:r>
            <a:r>
              <a:rPr lang="fi-FI" sz="1400" err="1"/>
              <a:t>dygnet</a:t>
            </a:r>
            <a:r>
              <a:rPr lang="fi-FI" sz="1400"/>
              <a:t> </a:t>
            </a:r>
            <a:r>
              <a:rPr lang="fi-FI" sz="1400" err="1"/>
              <a:t>runt</a:t>
            </a:r>
            <a:r>
              <a:rPr lang="fi-FI" sz="1400"/>
              <a:t> </a:t>
            </a:r>
            <a:r>
              <a:rPr lang="fi-FI" sz="1400" err="1"/>
              <a:t>serviceboendeplatser</a:t>
            </a:r>
            <a:r>
              <a:rPr lang="fi-FI" sz="1400"/>
              <a:t> i </a:t>
            </a:r>
            <a:r>
              <a:rPr lang="fi-FI" sz="1400" err="1"/>
              <a:t>förhållande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personer</a:t>
            </a:r>
            <a:r>
              <a:rPr lang="fi-FI" sz="1400"/>
              <a:t> </a:t>
            </a:r>
            <a:r>
              <a:rPr lang="fi-FI" sz="1400" err="1"/>
              <a:t>över</a:t>
            </a:r>
            <a:r>
              <a:rPr lang="fi-FI" sz="1400"/>
              <a:t> 75 </a:t>
            </a:r>
            <a:r>
              <a:rPr lang="fi-FI" sz="1400" err="1"/>
              <a:t>år</a:t>
            </a:r>
            <a:r>
              <a:rPr lang="fi-FI" sz="1400"/>
              <a:t>.</a:t>
            </a:r>
          </a:p>
          <a:p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Områdesskillnader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kötiderna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4071490"/>
            <a:ext cx="3600000" cy="2993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Bemanningstäthet inom boendeservice, egna och externa boendeenheter</a:t>
            </a:r>
          </a:p>
          <a:p>
            <a:r>
              <a:rPr lang="fi-FI" sz="1350">
                <a:ea typeface="+mn-lt"/>
                <a:cs typeface="+mn-lt"/>
              </a:rPr>
              <a:t>I den senaste THL-rapporten (11/2025) underskred 2 boendeenheter den minimidimensionering som krävs enligt äldreomsorgslagen. </a:t>
            </a:r>
            <a:endParaRPr lang="fi-FI" sz="1350">
              <a:cs typeface="Arial"/>
            </a:endParaRPr>
          </a:p>
          <a:p>
            <a:r>
              <a:rPr lang="fi-FI" sz="1350">
                <a:ea typeface="+mn-lt"/>
                <a:cs typeface="+mn-lt"/>
              </a:rPr>
              <a:t>Enligt lagen ska personaldimensioneringen vara minst 0,60. </a:t>
            </a:r>
          </a:p>
          <a:p>
            <a:r>
              <a:rPr lang="fi-FI" sz="1350">
                <a:cs typeface="Arial" panose="020B0604020202020204"/>
              </a:rPr>
              <a:t>Personaldimensioneringen i hela området i genomsnitt 0,67 (variationsintervall 0,61-0,75)</a:t>
            </a:r>
          </a:p>
          <a:p>
            <a:endParaRPr lang="fi-FI" sz="14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</a:t>
            </a:r>
            <a:r>
              <a:rPr lang="sv-SE" sz="1400" b="1"/>
              <a:t>7.5.2026</a:t>
            </a:r>
            <a:endParaRPr lang="sv-SE" sz="1400" b="1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1419 (1491)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>
                <a:latin typeface="Arial" panose="020B0604020202020204"/>
              </a:rPr>
              <a:t>194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 (14%)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</a:t>
            </a:r>
            <a:r>
              <a:rPr lang="sv-SE" sz="1400"/>
              <a:t> </a:t>
            </a:r>
            <a:r>
              <a:rPr lang="sv-SE" sz="1400">
                <a:latin typeface="Arial" panose="020B0604020202020204"/>
              </a:rPr>
              <a:t>2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(0%) </a:t>
            </a:r>
            <a:r>
              <a:rPr lang="sv-SE" sz="1400" b="1"/>
              <a:t>Under handläggning: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120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(8%)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1103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(78%)</a:t>
            </a:r>
            <a:endParaRPr lang="sv-SE" sz="14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Olycksfall och olyckor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Förknippad med läkemedelsbehandling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Annat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RAI-nyckeltal</a:t>
            </a:r>
          </a:p>
          <a:p>
            <a:r>
              <a:rPr lang="fi-FI" sz="1400">
                <a:cs typeface="Arial"/>
              </a:rPr>
              <a:t>Trycksår 11% (12% 9 - 12/2025)</a:t>
            </a:r>
            <a:endParaRPr lang="fi-FI" sz="1400">
              <a:solidFill>
                <a:srgbClr val="213A8F"/>
              </a:solidFill>
              <a:cs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19</a:t>
            </a:r>
            <a:r>
              <a:rPr lang="fi-FI" sz="2000">
                <a:cs typeface="Arial"/>
              </a:rPr>
              <a:t> </a:t>
            </a:r>
            <a:r>
              <a:rPr lang="fi-FI" sz="2400">
                <a:cs typeface="Arial"/>
              </a:rPr>
              <a:t>(6)</a:t>
            </a:r>
            <a:endParaRPr lang="en-US" sz="20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13542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pPr marL="171450" indent="-171450">
              <a:buFont typeface="Calibri"/>
              <a:buChar char="-"/>
            </a:pPr>
            <a:r>
              <a:rPr lang="fi-FI" sz="1100"/>
              <a:t>Anvisning för självbestämmanderätten och begränsade åtgärder implementeras</a:t>
            </a:r>
            <a:endParaRPr lang="fi-FI" sz="110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/>
              <a:t>Arbetsgrupp för fallolycka</a:t>
            </a:r>
            <a:endParaRPr lang="fi-FI" sz="110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/>
              <a:t>Fortbildningar</a:t>
            </a:r>
            <a:endParaRPr lang="fi-FI" sz="110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>
                <a:cs typeface="Arial" panose="020B0604020202020204"/>
              </a:rPr>
              <a:t>Utmaningar i bemötande av en boende med minnesjuka - utbildning pågår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miss-</a:t>
            </a:r>
            <a:r>
              <a:rPr lang="fi-FI" sz="1600" b="1" err="1">
                <a:solidFill>
                  <a:schemeClr val="accent5"/>
                </a:solidFill>
              </a:rPr>
              <a:t>förhållanden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inom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socialvården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7 </a:t>
            </a:r>
            <a:r>
              <a:rPr lang="fi-FI" sz="2400">
                <a:cs typeface="Arial"/>
              </a:rPr>
              <a:t>(1)</a:t>
            </a:r>
            <a:endParaRPr lang="fi-FI" sz="3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16 </a:t>
            </a:r>
            <a:r>
              <a:rPr lang="fi-FI" sz="2400">
                <a:cs typeface="Arial"/>
              </a:rPr>
              <a:t>(4)</a:t>
            </a:r>
            <a:endParaRPr lang="fi-FI" sz="3600">
              <a:cs typeface="Arial"/>
            </a:endParaRPr>
          </a:p>
        </p:txBody>
      </p:sp>
      <p:graphicFrame>
        <p:nvGraphicFramePr>
          <p:cNvPr id="11" name="Chart 10" descr="Diagram: &#10;Januari - April 2024 1118&#10;Januari - April 2025&#10;Maj - Augusti 2024&#10;Maj - Augusti 2025&#10;September - December 2024 &#10;September - December 2025">
            <a:extLst>
              <a:ext uri="{FF2B5EF4-FFF2-40B4-BE49-F238E27FC236}">
                <a16:creationId xmlns:a16="http://schemas.microsoft.com/office/drawing/2014/main" id="{FF4ABA3C-86A9-AABB-94D8-0F47E9C16F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550308"/>
              </p:ext>
            </p:extLst>
          </p:nvPr>
        </p:nvGraphicFramePr>
        <p:xfrm>
          <a:off x="4588135" y="2207246"/>
          <a:ext cx="3372620" cy="2318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(14)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75</a:t>
            </a:r>
            <a:r>
              <a:rPr kumimoji="0" lang="fi-FI" sz="32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25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 (3,5)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(3,58)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(3,75)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(3,58)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(3,5)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(3,5)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(3,67)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 respons </a:t>
            </a: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NPS </a:t>
            </a:r>
            <a:r>
              <a:rPr lang="fi-FI" sz="1400">
                <a:latin typeface="Arial"/>
                <a:cs typeface="Arial"/>
              </a:rPr>
              <a:t>är på bra nivå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</a:t>
            </a:r>
            <a:r>
              <a:rPr lang="fi-FI" sz="1400">
                <a:latin typeface="Arial"/>
                <a:cs typeface="Arial"/>
              </a:rPr>
              <a:t>På våren 2024 THL-mätning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var NPS 34 (hela landets medeltal 36)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 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</a:t>
            </a:r>
            <a:r>
              <a:rPr lang="fi-FI" sz="1400">
                <a:latin typeface="Arial"/>
                <a:cs typeface="Arial"/>
              </a:rPr>
              <a:t>Få svar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1B6ABA3-AAC7-6ECF-BFA2-DC231A122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855" y="3141161"/>
            <a:ext cx="2337717" cy="116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22982" y="3429000"/>
            <a:ext cx="160295" cy="733458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kunders och nära anhörigas delaktighet i planeringen, genomförandet och utvärderingen av tjänsterna:</a:t>
            </a:r>
          </a:p>
          <a:p>
            <a:r>
              <a:rPr lang="fi-FI" sz="1400">
                <a:cs typeface="Arial" panose="020B0604020202020204"/>
              </a:rPr>
              <a:t>- Gemensamma anhörigkvällar ordnats</a:t>
            </a:r>
          </a:p>
          <a:p>
            <a:r>
              <a:rPr lang="fi-FI" sz="1400">
                <a:cs typeface="Arial" panose="020B0604020202020204"/>
              </a:rPr>
              <a:t>- Haipro i bruk</a:t>
            </a:r>
          </a:p>
          <a:p>
            <a:r>
              <a:rPr lang="fi-FI" sz="1400">
                <a:cs typeface="Arial" panose="020B0604020202020204"/>
              </a:rPr>
              <a:t>- Feedbacksystemet i bruk </a:t>
            </a:r>
            <a:endParaRPr lang="fi-FI">
              <a:cs typeface="Arial" panose="020B0604020202020204"/>
            </a:endParaRPr>
          </a:p>
          <a:p>
            <a:r>
              <a:rPr lang="fi-FI" sz="1400">
                <a:cs typeface="Arial" panose="020B0604020202020204"/>
              </a:rPr>
              <a:t>- Kunderna deltar i RAI-bedömningarna 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fi-FI" sz="1400" err="1">
                <a:cs typeface="Arial" panose="020B0604020202020204"/>
              </a:rPr>
              <a:t>Regelbundna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träffar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med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föreningar</a:t>
            </a:r>
            <a:endParaRPr lang="fi-FI" sz="1400">
              <a:cs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200">
                <a:solidFill>
                  <a:schemeClr val="bg1"/>
                </a:solidFill>
              </a:rPr>
              <a:t> </a:t>
            </a:r>
            <a:r>
              <a:rPr lang="fi-FI" sz="1400" err="1"/>
              <a:t>Ordnats</a:t>
            </a:r>
            <a:r>
              <a:rPr lang="fi-FI" sz="1400"/>
              <a:t> </a:t>
            </a:r>
            <a:r>
              <a:rPr lang="fi-FI" sz="1400" err="1"/>
              <a:t>gemensamma</a:t>
            </a:r>
            <a:r>
              <a:rPr lang="fi-FI" sz="1400"/>
              <a:t> </a:t>
            </a:r>
            <a:r>
              <a:rPr lang="fi-FI" sz="1400" err="1"/>
              <a:t>anhörigkvällar</a:t>
            </a:r>
            <a:endParaRPr lang="fi-FI" sz="1400"/>
          </a:p>
          <a:p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solidFill>
                <a:schemeClr val="accent4"/>
              </a:solidFill>
              <a:latin typeface="+mj-lt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Fortbildning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hotfulla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våldsituationer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Förbättra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personalalarmfunktioner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Bättre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Tätt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samarbete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kund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servicehandledning</a:t>
            </a:r>
            <a:r>
              <a:rPr lang="fi-FI" sz="1400"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68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/>
              <a:t>Personal:     1105</a:t>
            </a:r>
            <a:endParaRPr lang="fi-FI" sz="1600">
              <a:cs typeface="Arial"/>
            </a:endParaRPr>
          </a:p>
          <a:p>
            <a:endParaRPr lang="fi-FI" sz="1600"/>
          </a:p>
          <a:p>
            <a:r>
              <a:rPr lang="fi-FI" sz="1600"/>
              <a:t>Fastanställda:  911</a:t>
            </a:r>
            <a:endParaRPr lang="fi-FI" sz="1600">
              <a:cs typeface="Arial"/>
            </a:endParaRPr>
          </a:p>
          <a:p>
            <a:endParaRPr lang="fi-FI" sz="1600"/>
          </a:p>
          <a:p>
            <a:r>
              <a:rPr lang="fi-FI" sz="1600"/>
              <a:t>Vikarier:   159 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r>
              <a:rPr lang="fi-FI" sz="1600">
                <a:solidFill>
                  <a:srgbClr val="213A8F"/>
                </a:solidFill>
                <a:cs typeface="Arial"/>
              </a:rPr>
              <a:t>VOV     35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>
                <a:solidFill>
                  <a:schemeClr val="accent5"/>
                </a:solidFill>
              </a:rPr>
              <a:t>Arbetarsäkerhetsanmälningar via HaiPro</a:t>
            </a:r>
            <a:endParaRPr lang="fi-FI" sz="1600" b="1">
              <a:solidFill>
                <a:schemeClr val="accent5"/>
              </a:solidFill>
              <a:cs typeface="Arial"/>
            </a:endParaRPr>
          </a:p>
          <a:p>
            <a:r>
              <a:rPr lang="fi-FI" sz="1600" baseline="0"/>
              <a:t>Antal anmälningar:</a:t>
            </a:r>
            <a:r>
              <a:rPr lang="fi-FI" sz="1600"/>
              <a:t> 197 (209)</a:t>
            </a:r>
            <a:endParaRPr lang="fi-FI" sz="1600" baseline="0">
              <a:cs typeface="Arial"/>
            </a:endParaRPr>
          </a:p>
          <a:p>
            <a:endParaRPr lang="fi-FI" baseline="0"/>
          </a:p>
          <a:p>
            <a:r>
              <a:rPr lang="fi-FI" sz="1600"/>
              <a:t>De vanligaste typerna av händelser: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Hot och våld 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Annat (som inte finns på listan)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Fallolycka, halkolycka eller snubbling</a:t>
            </a:r>
          </a:p>
          <a:p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pPr marL="285750" indent="-285750">
              <a:buFont typeface="Calibri"/>
              <a:buChar char="-"/>
            </a:pPr>
            <a:r>
              <a:rPr lang="en-US" sz="1600" err="1">
                <a:cs typeface="Arial"/>
              </a:rPr>
              <a:t>Utvecklingssamtal</a:t>
            </a:r>
            <a:r>
              <a:rPr lang="en-US" sz="1600">
                <a:cs typeface="Arial"/>
              </a:rPr>
              <a:t> och </a:t>
            </a:r>
            <a:r>
              <a:rPr lang="en-US" sz="1600" err="1">
                <a:cs typeface="Arial"/>
              </a:rPr>
              <a:t>arbetshandledning</a:t>
            </a:r>
            <a:endParaRPr lang="en-US" sz="16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en-US" sz="1600" err="1">
                <a:cs typeface="Arial"/>
              </a:rPr>
              <a:t>Regelbunden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genomgång</a:t>
            </a:r>
            <a:r>
              <a:rPr lang="en-US" sz="1600">
                <a:cs typeface="Arial"/>
              </a:rPr>
              <a:t> och </a:t>
            </a:r>
            <a:r>
              <a:rPr lang="en-US" sz="1600" err="1">
                <a:cs typeface="Arial"/>
              </a:rPr>
              <a:t>korrigerande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åtgärder</a:t>
            </a:r>
            <a:r>
              <a:rPr lang="en-US" sz="1600">
                <a:cs typeface="Arial"/>
              </a:rPr>
              <a:t> av </a:t>
            </a:r>
            <a:r>
              <a:rPr lang="en-US" sz="1600" err="1">
                <a:cs typeface="Arial"/>
              </a:rPr>
              <a:t>Haipro</a:t>
            </a:r>
            <a:endParaRPr lang="en-US" sz="16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en-US" sz="1600">
                <a:cs typeface="Arial"/>
              </a:rPr>
              <a:t>E-</a:t>
            </a:r>
            <a:r>
              <a:rPr lang="en-US" sz="1600" err="1">
                <a:cs typeface="Arial"/>
              </a:rPr>
              <a:t>passi</a:t>
            </a:r>
            <a:endParaRPr lang="en-US" sz="16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en-US" sz="1600" err="1">
                <a:cs typeface="Arial"/>
              </a:rPr>
              <a:t>Utvecklingsdagar</a:t>
            </a:r>
          </a:p>
          <a:p>
            <a:pPr marL="285750" indent="-285750">
              <a:buFont typeface="Calibri"/>
              <a:buChar char="-"/>
            </a:pPr>
            <a:r>
              <a:rPr lang="en-US" sz="1600" err="1">
                <a:latin typeface="Arial"/>
                <a:cs typeface="Arial"/>
              </a:rPr>
              <a:t>Arbetshandledningar</a:t>
            </a:r>
            <a:endParaRPr lang="en-US" sz="1600">
              <a:latin typeface="Arial"/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en-US" sz="1600" err="1">
                <a:latin typeface="Arial"/>
                <a:cs typeface="Arial"/>
              </a:rPr>
              <a:t>Två</a:t>
            </a:r>
            <a:r>
              <a:rPr lang="en-US" sz="1600">
                <a:latin typeface="Arial"/>
                <a:cs typeface="Arial"/>
              </a:rPr>
              <a:t> </a:t>
            </a:r>
            <a:r>
              <a:rPr lang="en-US" sz="1600" err="1">
                <a:latin typeface="Arial"/>
                <a:cs typeface="Arial"/>
              </a:rPr>
              <a:t>enheter</a:t>
            </a:r>
            <a:r>
              <a:rPr lang="en-US" sz="1600">
                <a:latin typeface="Arial"/>
                <a:cs typeface="Arial"/>
              </a:rPr>
              <a:t> </a:t>
            </a:r>
            <a:r>
              <a:rPr lang="en-US" sz="1600" err="1">
                <a:latin typeface="Arial"/>
                <a:cs typeface="Arial"/>
              </a:rPr>
              <a:t>deltog</a:t>
            </a:r>
            <a:r>
              <a:rPr lang="en-US" sz="1600">
                <a:latin typeface="Arial"/>
                <a:cs typeface="Arial"/>
              </a:rPr>
              <a:t> I </a:t>
            </a:r>
            <a:r>
              <a:rPr lang="en-US" sz="1600" err="1">
                <a:latin typeface="Arial"/>
                <a:cs typeface="Arial"/>
              </a:rPr>
              <a:t>projektet</a:t>
            </a:r>
            <a:r>
              <a:rPr lang="en-US" sz="1600">
                <a:latin typeface="Arial"/>
                <a:cs typeface="Arial"/>
              </a:rPr>
              <a:t> för </a:t>
            </a:r>
            <a:r>
              <a:rPr lang="en-US" sz="1600" err="1">
                <a:latin typeface="Arial"/>
                <a:cs typeface="Arial"/>
              </a:rPr>
              <a:t>arbetshälsa</a:t>
            </a:r>
            <a:r>
              <a:rPr lang="en-US" sz="1600">
                <a:latin typeface="Arial"/>
                <a:cs typeface="Arial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mängd frånvarodagar/ antal sjukfrånvarodagar</a:t>
            </a:r>
          </a:p>
          <a:p>
            <a:endParaRPr lang="fi-FI" sz="1400" b="1"/>
          </a:p>
          <a:p>
            <a:r>
              <a:rPr lang="fi-FI" sz="2000" b="1">
                <a:cs typeface="Arial"/>
              </a:rPr>
              <a:t>8,2% / arbets-förhållandedagar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10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14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endParaRPr lang="fi-FI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7B59CFE-52E1-CF2E-0AE7-98196563B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57805"/>
            <a:ext cx="27527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7" y="5009745"/>
            <a:ext cx="0" cy="822034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008117b600aedb780d7bd7bab8071dab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2f5dc4d24a05942136c6a348c0175fb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15B3BF-992D-4CF0-92F3-977FEE33D1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9</cp:revision>
  <dcterms:created xsi:type="dcterms:W3CDTF">2023-11-14T05:41:58Z</dcterms:created>
  <dcterms:modified xsi:type="dcterms:W3CDTF">2026-05-27T06:58:41Z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