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1"/>
  </p:notesMasterIdLst>
  <p:handoutMasterIdLst>
    <p:handoutMasterId r:id="rId12"/>
  </p:handoutMasterIdLst>
  <p:sldIdLst>
    <p:sldId id="335" r:id="rId6"/>
    <p:sldId id="563" r:id="rId7"/>
    <p:sldId id="452" r:id="rId8"/>
    <p:sldId id="579" r:id="rId9"/>
    <p:sldId id="580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EB867B-560F-463F-8F20-54293B5B154F}" v="461" dt="2026-05-14T08:50:37.722"/>
    <p1510:client id="{25572C78-56A2-62F7-37D3-128F00EF07D9}" v="3" dt="2026-05-14T09:07:47.8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70961479346448E-2"/>
          <c:y val="5.7751070331185581E-2"/>
          <c:w val="0.84745320939213409"/>
          <c:h val="0.65400937976116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</c:v>
                </c:pt>
                <c:pt idx="1">
                  <c:v>59</c:v>
                </c:pt>
                <c:pt idx="2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29.5.2026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fi-FI" b="0"/>
              <a:t>Verksamhetsområde: Sjukhusservice</a:t>
            </a:r>
            <a:endParaRPr lang="fi-FI" b="0">
              <a:cs typeface="Arial"/>
            </a:endParaRPr>
          </a:p>
          <a:p>
            <a:r>
              <a:rPr lang="fi-FI" b="0"/>
              <a:t>Resultatområde: Diagnostik och stödtjänster</a:t>
            </a:r>
            <a:endParaRPr lang="fi-FI" b="0">
              <a:cs typeface="Arial"/>
            </a:endParaRPr>
          </a:p>
          <a:p>
            <a:r>
              <a:rPr lang="fi-FI" b="0" err="1"/>
              <a:t>Rapportens</a:t>
            </a:r>
            <a:r>
              <a:rPr lang="fi-FI" b="0"/>
              <a:t> </a:t>
            </a:r>
            <a:r>
              <a:rPr lang="fi-FI" b="0" err="1"/>
              <a:t>tidsperiod</a:t>
            </a:r>
            <a:r>
              <a:rPr lang="fi-FI" b="0"/>
              <a:t>: 1-4.2026</a:t>
            </a:r>
            <a:endParaRPr lang="fi-FI" b="0">
              <a:cs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period.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30.4.2026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</a:t>
            </a:r>
            <a:r>
              <a:rPr lang="sv-SE" sz="1400"/>
              <a:t> 51 (47)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0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</a:t>
            </a:r>
            <a:r>
              <a:rPr lang="sv-SE" sz="1400"/>
              <a:t>0 </a:t>
            </a:r>
          </a:p>
          <a:p>
            <a:pPr>
              <a:lnSpc>
                <a:spcPct val="150000"/>
              </a:lnSpc>
            </a:pPr>
            <a:r>
              <a:rPr lang="sv-SE" sz="1400" b="1"/>
              <a:t>Under handläggning: 4</a:t>
            </a:r>
            <a:r>
              <a:rPr lang="sv-SE" sz="1400"/>
              <a:t> 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Färdig: 47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610&#10;Januari - April 2024 700&#10;Januari-April 2025&#10;Maj - Augusti 2023 595&#10;Maj - Augusti 2024 583&#10;Maj-Augusti 2025 &#10;September - December 2023 896&#10;September - December 2024 567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9828226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personal: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laboratorie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-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eller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diagnostisk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undersökning</a:t>
            </a:r>
            <a:endParaRPr lang="fi-FI" sz="14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informationsflöde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eller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informationshantering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</a:p>
          <a:p>
            <a:pPr marL="342900" indent="-342900">
              <a:buAutoNum type="arabicPeriod"/>
            </a:pP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Förknippad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med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apparat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eller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användning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av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apparat</a:t>
            </a:r>
            <a:endParaRPr lang="fi-FI" sz="14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anmälningar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5103682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 x</a:t>
            </a:r>
            <a:r>
              <a:rPr lang="fi-FI" sz="2400">
                <a:cs typeface="Arial"/>
              </a:rPr>
              <a:t>(2)</a:t>
            </a:r>
            <a:endParaRPr lang="fi-FI" sz="36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</p:txBody>
      </p:sp>
      <p:sp>
        <p:nvSpPr>
          <p:cNvPr id="3" name="Rectangle 2"/>
          <p:cNvSpPr/>
          <p:nvPr/>
        </p:nvSpPr>
        <p:spPr>
          <a:xfrm>
            <a:off x="8261090" y="5100583"/>
            <a:ext cx="317787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Haipron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gås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igenom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på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arbetsplatsmöten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och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åtgärder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vidtas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för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att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minska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på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riskerna</a:t>
            </a:r>
            <a:r>
              <a:rPr lang="fi-FI" sz="1600">
                <a:solidFill>
                  <a:schemeClr val="bg1"/>
                </a:solidFill>
              </a:rPr>
              <a:t>.</a:t>
            </a:r>
            <a:endParaRPr lang="en-US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110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(166)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4051008"/>
            <a:ext cx="618580" cy="19694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80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(84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4,55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4,45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4,51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(4,36)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(4,59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4,31 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4,76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75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8931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>
              <a:defRPr/>
            </a:pP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Den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vänliga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/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kunniga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och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professionella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personalen</a:t>
            </a:r>
          </a:p>
          <a:p>
            <a:pPr>
              <a:defRPr/>
            </a:pP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Tidtabellen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håller</a:t>
            </a:r>
            <a:endParaRPr lang="fi-FI" sz="140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/>
            </a:endParaRPr>
          </a:p>
          <a:p>
            <a:pPr>
              <a:defRPr/>
            </a:pPr>
            <a:endParaRPr lang="fi-FI" sz="140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Lång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väntetid</a:t>
            </a:r>
            <a:endParaRPr lang="fi-FI" sz="14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>
              <a:defRPr/>
            </a:pP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Otillräcklig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information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på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förhand</a:t>
            </a:r>
            <a:endParaRPr lang="fi-FI" sz="14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>
              <a:defRPr/>
            </a:pP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Kallelsebreven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är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otydliga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om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var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undersökningen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skall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/>
              </a:rPr>
              <a:t>göras</a:t>
            </a:r>
            <a:endParaRPr lang="fi-FI" sz="140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anmärkningar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klagomål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/>
              <a:t> x (1) </a:t>
            </a:r>
            <a:br>
              <a:rPr lang="fi-FI" sz="1400"/>
            </a:br>
            <a:endParaRPr lang="fi-FI" sz="1400"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177455" y="5532096"/>
            <a:ext cx="1556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/>
              <a:t>0 </a:t>
            </a:r>
            <a:br>
              <a:rPr lang="fi-FI"/>
            </a:b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endParaRPr lang="sv-SE" sz="1400" b="1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en-US" sz="140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>
              <a:solidFill>
                <a:schemeClr val="tx2">
                  <a:lumMod val="50000"/>
                </a:schemeClr>
              </a:solidFill>
            </a:endParaRPr>
          </a:p>
          <a:p>
            <a:endParaRPr lang="sv-SE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en-US" sz="140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>
              <a:solidFill>
                <a:schemeClr val="tx2">
                  <a:lumMod val="50000"/>
                </a:schemeClr>
              </a:solidFill>
            </a:endParaRPr>
          </a:p>
          <a:p>
            <a:pPr lvl="0"/>
            <a:endParaRPr lang="sv-SE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400">
                <a:latin typeface="Arial"/>
                <a:cs typeface="Arial"/>
              </a:rPr>
              <a:t>.</a:t>
            </a:r>
            <a:r>
              <a:rPr lang="sv-SE" sz="1400"/>
              <a:t>​</a:t>
            </a:r>
            <a:endParaRPr lang="sv-SE" sz="140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1400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>
              <a:solidFill>
                <a:schemeClr val="tx2">
                  <a:lumMod val="50000"/>
                </a:schemeClr>
              </a:solidFill>
            </a:endParaRPr>
          </a:p>
          <a:p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solidFill>
                <a:schemeClr val="accent4"/>
              </a:solidFill>
              <a:latin typeface="+mj-lt"/>
            </a:endParaRPr>
          </a:p>
          <a:p>
            <a:endParaRPr lang="sv-SE" sz="140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Förenklad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 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text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på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kallelsebreven</a:t>
            </a:r>
            <a:endParaRPr lang="fi-FI" sz="14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Uppdaterad</a:t>
            </a:r>
            <a:r>
              <a:rPr lang="fi-FI" sz="1400">
                <a:solidFill>
                  <a:schemeClr val="tx2">
                    <a:lumMod val="50000"/>
                  </a:schemeClr>
                </a:solidFill>
                <a:cs typeface="Arial"/>
              </a:rPr>
              <a:t> karta i </a:t>
            </a:r>
            <a:r>
              <a:rPr lang="fi-FI" sz="1400" err="1">
                <a:solidFill>
                  <a:schemeClr val="tx2">
                    <a:lumMod val="50000"/>
                  </a:schemeClr>
                </a:solidFill>
                <a:cs typeface="Arial"/>
              </a:rPr>
              <a:t>kallelsebreven</a:t>
            </a:r>
            <a:endParaRPr lang="fi-FI" sz="14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endParaRPr lang="sv-SE" sz="140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 30.4.2026</a:t>
            </a:r>
          </a:p>
          <a:p>
            <a:r>
              <a:rPr lang="fi-FI" sz="1600" err="1"/>
              <a:t>Budgeterade</a:t>
            </a:r>
            <a:r>
              <a:rPr lang="fi-FI" sz="1600"/>
              <a:t> </a:t>
            </a:r>
            <a:r>
              <a:rPr lang="fi-FI" sz="1600" err="1"/>
              <a:t>vakanser</a:t>
            </a:r>
            <a:r>
              <a:rPr lang="fi-FI" sz="1600"/>
              <a:t>:</a:t>
            </a:r>
          </a:p>
          <a:p>
            <a:r>
              <a:rPr lang="fi-FI" sz="1600"/>
              <a:t> 161,1(174,1)</a:t>
            </a:r>
            <a:endParaRPr lang="fi-FI" sz="1600">
              <a:cs typeface="Arial"/>
            </a:endParaRPr>
          </a:p>
          <a:p>
            <a:r>
              <a:rPr lang="fi-FI" sz="1600" err="1"/>
              <a:t>Obesatta</a:t>
            </a:r>
            <a:r>
              <a:rPr lang="fi-FI" sz="1600"/>
              <a:t> </a:t>
            </a:r>
            <a:r>
              <a:rPr lang="fi-FI" sz="1600" err="1"/>
              <a:t>vakanser</a:t>
            </a:r>
            <a:r>
              <a:rPr lang="fi-FI" sz="1600"/>
              <a:t>:</a:t>
            </a:r>
            <a:endParaRPr lang="fi-FI" sz="1600">
              <a:cs typeface="Arial"/>
            </a:endParaRPr>
          </a:p>
          <a:p>
            <a:r>
              <a:rPr lang="fi-FI" sz="1600"/>
              <a:t>30.4.2026: 1,5 (10,4)</a:t>
            </a:r>
            <a:endParaRPr lang="fi-FI" sz="1600">
              <a:cs typeface="Arial"/>
            </a:endParaRPr>
          </a:p>
          <a:p>
            <a:pPr>
              <a:lnSpc>
                <a:spcPct val="150000"/>
              </a:lnSpc>
            </a:pPr>
            <a:endParaRPr lang="sv-SE" sz="1600"/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>
                <a:solidFill>
                  <a:schemeClr val="accent5"/>
                </a:solidFill>
              </a:rPr>
              <a:t> via </a:t>
            </a:r>
            <a:r>
              <a:rPr lang="fi-FI" sz="1600" b="1" baseline="0" err="1">
                <a:solidFill>
                  <a:schemeClr val="accent5"/>
                </a:solidFill>
              </a:rPr>
              <a:t>HaiPro</a:t>
            </a:r>
            <a:endParaRPr lang="fi-FI" sz="1600" b="1">
              <a:solidFill>
                <a:schemeClr val="accent5"/>
              </a:solidFill>
            </a:endParaRPr>
          </a:p>
          <a:p>
            <a:r>
              <a:rPr lang="fi-FI" sz="1600" baseline="0" err="1"/>
              <a:t>Antal</a:t>
            </a:r>
            <a:r>
              <a:rPr lang="fi-FI" sz="1600" baseline="0"/>
              <a:t> </a:t>
            </a:r>
            <a:r>
              <a:rPr lang="fi-FI" sz="1600" baseline="0" err="1"/>
              <a:t>anmälningar</a:t>
            </a:r>
            <a:r>
              <a:rPr lang="fi-FI" sz="1600" baseline="0"/>
              <a:t>: 12 (11</a:t>
            </a:r>
            <a:r>
              <a:rPr lang="fi-FI" sz="1600"/>
              <a:t>)</a:t>
            </a:r>
            <a:endParaRPr lang="fi-FI" sz="1600" baseline="0">
              <a:cs typeface="Arial"/>
            </a:endParaRPr>
          </a:p>
          <a:p>
            <a:endParaRPr lang="fi-FI" sz="1600" baseline="0">
              <a:cs typeface="Arial"/>
            </a:endParaRPr>
          </a:p>
          <a:p>
            <a:r>
              <a:rPr lang="fi-FI" sz="1600"/>
              <a:t>De </a:t>
            </a:r>
            <a:r>
              <a:rPr lang="fi-FI" sz="1600" err="1"/>
              <a:t>vanligaste</a:t>
            </a:r>
            <a:r>
              <a:rPr lang="fi-FI" sz="1600"/>
              <a:t> </a:t>
            </a:r>
            <a:r>
              <a:rPr lang="fi-FI" sz="1600" err="1"/>
              <a:t>typerna</a:t>
            </a:r>
            <a:r>
              <a:rPr lang="fi-FI" sz="1600"/>
              <a:t> av </a:t>
            </a:r>
            <a:r>
              <a:rPr lang="fi-FI" sz="1600" err="1"/>
              <a:t>händelser</a:t>
            </a:r>
            <a:r>
              <a:rPr lang="fi-FI" sz="1600"/>
              <a:t>: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err="1">
                <a:solidFill>
                  <a:schemeClr val="tx2">
                    <a:lumMod val="50000"/>
                  </a:schemeClr>
                </a:solidFill>
                <a:cs typeface="Arial"/>
              </a:rPr>
              <a:t>Olycka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  <a:cs typeface="Arial"/>
              </a:rPr>
              <a:t>på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  <a:cs typeface="Arial"/>
              </a:rPr>
              <a:t>arbetsplatsen</a:t>
            </a:r>
            <a:endParaRPr lang="fi-FI" sz="16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err="1">
                <a:solidFill>
                  <a:schemeClr val="tx2">
                    <a:lumMod val="50000"/>
                  </a:schemeClr>
                </a:solidFill>
                <a:cs typeface="Arial"/>
              </a:rPr>
              <a:t>Andra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  <a:cs typeface="Arial"/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  <a:cs typeface="Arial"/>
              </a:rPr>
              <a:t>säkerhetsobservationer</a:t>
            </a:r>
            <a:endParaRPr lang="fi-FI" sz="1600">
              <a:solidFill>
                <a:schemeClr val="tx2">
                  <a:lumMod val="50000"/>
                </a:schemeClr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697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chemeClr val="accent5"/>
                </a:solidFill>
              </a:rPr>
              <a:t>Sjukfrånvarodagar</a:t>
            </a:r>
            <a:r>
              <a:rPr lang="fi-FI" sz="1600" b="1">
                <a:solidFill>
                  <a:schemeClr val="accent5"/>
                </a:solidFill>
              </a:rPr>
              <a:t> / </a:t>
            </a:r>
            <a:r>
              <a:rPr lang="fi-FI" sz="1600" b="1" err="1">
                <a:solidFill>
                  <a:schemeClr val="accent5"/>
                </a:solidFill>
              </a:rPr>
              <a:t>anställningsdagar</a:t>
            </a:r>
            <a:r>
              <a:rPr lang="fi-FI" sz="1600" b="1">
                <a:solidFill>
                  <a:schemeClr val="accent5"/>
                </a:solidFill>
              </a:rPr>
              <a:t> %</a:t>
            </a: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8,3</a:t>
            </a:r>
            <a:br>
              <a:rPr lang="fi-FI" sz="2000" b="1">
                <a:cs typeface="Arial"/>
              </a:rPr>
            </a:br>
            <a:r>
              <a:rPr lang="fi-FI" sz="2000" b="1">
                <a:cs typeface="Arial"/>
              </a:rPr>
              <a:t>(9,0)</a:t>
            </a:r>
            <a:endParaRPr lang="fi-FI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313405"/>
            <a:ext cx="184560" cy="6426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22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(18)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4006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err="1">
                <a:solidFill>
                  <a:srgbClr val="00A174"/>
                </a:solidFill>
                <a:cs typeface="Arial"/>
              </a:rPr>
              <a:t>Åtgärde</a:t>
            </a:r>
            <a:r>
              <a:rPr lang="sv-SE" sz="1600" b="1">
                <a:solidFill>
                  <a:srgbClr val="00A174"/>
                </a:solidFill>
                <a:cs typeface="Arial"/>
              </a:rPr>
              <a:t> som befrämjar arbetsvälmående:</a:t>
            </a:r>
          </a:p>
          <a:p>
            <a:endParaRPr lang="sv-SE" sz="1600" b="1">
              <a:solidFill>
                <a:srgbClr val="00A174"/>
              </a:solidFill>
              <a:cs typeface="Arial"/>
            </a:endParaRPr>
          </a:p>
          <a:p>
            <a:r>
              <a:rPr lang="sv-SE" sz="1600" b="1">
                <a:solidFill>
                  <a:srgbClr val="00A174"/>
                </a:solidFill>
                <a:cs typeface="Arial"/>
              </a:rPr>
              <a:t>Social- och hälsoministeriets håll- och dragkraft projekt på radiologiska enheten</a:t>
            </a:r>
          </a:p>
          <a:p>
            <a:endParaRPr lang="fi-FI" err="1">
              <a:solidFill>
                <a:schemeClr val="tx2">
                  <a:lumMod val="75000"/>
                </a:schemeClr>
              </a:solidFill>
              <a:cs typeface="Arial"/>
            </a:endParaRPr>
          </a:p>
          <a:p>
            <a:r>
              <a:rPr lang="fi-FI" err="1">
                <a:solidFill>
                  <a:schemeClr val="tx2">
                    <a:lumMod val="75000"/>
                  </a:schemeClr>
                </a:solidFill>
                <a:cs typeface="Arial"/>
              </a:rPr>
              <a:t>Epassi</a:t>
            </a:r>
            <a:endParaRPr lang="fi-FI">
              <a:solidFill>
                <a:schemeClr val="tx2">
                  <a:lumMod val="75000"/>
                </a:schemeClr>
              </a:solidFill>
              <a:cs typeface="Arial"/>
            </a:endParaRPr>
          </a:p>
          <a:p>
            <a:r>
              <a:rPr lang="fi-FI" err="1">
                <a:solidFill>
                  <a:schemeClr val="tx2">
                    <a:lumMod val="75000"/>
                  </a:schemeClr>
                </a:solidFill>
                <a:cs typeface="Arial"/>
              </a:rPr>
              <a:t>Utvecklingssamtal</a:t>
            </a:r>
            <a:endParaRPr lang="fi-FI">
              <a:solidFill>
                <a:schemeClr val="tx2">
                  <a:lumMod val="75000"/>
                </a:schemeClr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8BEE3C68526E3448DFF1DFF37962FFF" ma:contentTypeVersion="6" ma:contentTypeDescription="Skapa ett nytt dokument." ma:contentTypeScope="" ma:versionID="1c65b320d54c617aebd064684432168e">
  <xsd:schema xmlns:xsd="http://www.w3.org/2001/XMLSchema" xmlns:xs="http://www.w3.org/2001/XMLSchema" xmlns:p="http://schemas.microsoft.com/office/2006/metadata/properties" xmlns:ns2="54ab895a-e0c1-4b45-9c2f-28dcb5c291e5" xmlns:ns3="75d2161c-bdf7-4f84-8f9b-c9ae44126b92" targetNamespace="http://schemas.microsoft.com/office/2006/metadata/properties" ma:root="true" ma:fieldsID="6b3b5ca194b60d36f2d87bb9ae42b7d2" ns2:_="" ns3:_="">
    <xsd:import namespace="54ab895a-e0c1-4b45-9c2f-28dcb5c291e5"/>
    <xsd:import namespace="75d2161c-bdf7-4f84-8f9b-c9ae44126b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b895a-e0c1-4b45-9c2f-28dcb5c291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2161c-bdf7-4f84-8f9b-c9ae44126b9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75d2161c-bdf7-4f84-8f9b-c9ae44126b92">
      <UserInfo>
        <DisplayName>Yliluoma Susanna</DisplayName>
        <AccountId>131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36607DC-0878-476D-B33F-B59EC8AE001F}">
  <ds:schemaRefs>
    <ds:schemaRef ds:uri="54ab895a-e0c1-4b45-9c2f-28dcb5c291e5"/>
    <ds:schemaRef ds:uri="75d2161c-bdf7-4f84-8f9b-c9ae44126b9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54ab895a-e0c1-4b45-9c2f-28dcb5c291e5"/>
    <ds:schemaRef ds:uri="75d2161c-bdf7-4f84-8f9b-c9ae44126b9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461</Words>
  <Application>Microsoft Office PowerPoint</Application>
  <PresentationFormat>Widescreen</PresentationFormat>
  <Paragraphs>109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Lagerström Maria</cp:lastModifiedBy>
  <cp:revision>2</cp:revision>
  <dcterms:created xsi:type="dcterms:W3CDTF">2023-11-14T05:41:58Z</dcterms:created>
  <dcterms:modified xsi:type="dcterms:W3CDTF">2026-05-29T09:06:15Z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0x01010098BEE3C68526E3448DFF1DFF37962FFF</vt:lpwstr>
  </property>
  <property fmtid="{D5CDD505-2E9C-101B-9397-08002B2CF9AE}" pid="3" name="MediaServiceImageTags">
    <vt:lpwstr/>
  </property>
</Properties>
</file>